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0.svg" ContentType="image/svg+xml"/>
  <Override PartName="/ppt/media/image12.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24.svg" ContentType="image/svg+xml"/>
  <Override PartName="/ppt/media/image27.svg" ContentType="image/svg+xml"/>
  <Override PartName="/ppt/media/image29.svg" ContentType="image/svg+xml"/>
  <Override PartName="/ppt/media/image31.svg" ContentType="image/svg+xml"/>
  <Override PartName="/ppt/media/image4.svg" ContentType="image/svg+xml"/>
  <Override PartName="/ppt/media/image6.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18288000" cy="10287000"/>
  <p:notesSz cx="6858000" cy="9144000"/>
  <p:embeddedFontLst>
    <p:embeddedFont>
      <p:font typeface="Calibri" panose="020F0502020204030204" charset="0"/>
      <p:regular r:id="rId48"/>
      <p:bold r:id="rId49"/>
      <p:italic r:id="rId50"/>
      <p:boldItalic r:id="rId51"/>
    </p:embeddedFont>
  </p:embeddedFontLst>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gs" Target="tags/tag1.xml"/><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 Target="slides/slide3.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4" Type="http://schemas.openxmlformats.org/officeDocument/2006/relationships/slideLayout" Target="../slideLayouts/slideLayout7.xml"/><Relationship Id="rId13" Type="http://schemas.openxmlformats.org/officeDocument/2006/relationships/image" Target="../media/image13.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15.svg"/><Relationship Id="rId7"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14.png"/><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3.png"/><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image" Target="../media/image65.svg"/><Relationship Id="rId8" Type="http://schemas.openxmlformats.org/officeDocument/2006/relationships/image" Target="../media/image64.jpe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6" Type="http://schemas.openxmlformats.org/officeDocument/2006/relationships/slideLayout" Target="../slideLayouts/slideLayout7.xml"/><Relationship Id="rId15" Type="http://schemas.openxmlformats.org/officeDocument/2006/relationships/image" Target="../media/image71.svg"/><Relationship Id="rId14" Type="http://schemas.openxmlformats.org/officeDocument/2006/relationships/image" Target="../media/image70.jpeg"/><Relationship Id="rId13" Type="http://schemas.openxmlformats.org/officeDocument/2006/relationships/image" Target="../media/image69.svg"/><Relationship Id="rId12" Type="http://schemas.openxmlformats.org/officeDocument/2006/relationships/image" Target="../media/image68.jpeg"/><Relationship Id="rId11" Type="http://schemas.openxmlformats.org/officeDocument/2006/relationships/image" Target="../media/image67.svg"/><Relationship Id="rId10" Type="http://schemas.openxmlformats.org/officeDocument/2006/relationships/image" Target="../media/image66.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6.png"/><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4.png"/><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9" Type="http://schemas.openxmlformats.org/officeDocument/2006/relationships/image" Target="../media/image93.png"/><Relationship Id="rId8" Type="http://schemas.openxmlformats.org/officeDocument/2006/relationships/image" Target="../media/image83.png"/><Relationship Id="rId7" Type="http://schemas.openxmlformats.org/officeDocument/2006/relationships/image" Target="../media/image84.png"/><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7.png"/><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00.png"/><Relationship Id="rId6" Type="http://schemas.openxmlformats.org/officeDocument/2006/relationships/image" Target="../media/image99.png"/><Relationship Id="rId5" Type="http://schemas.openxmlformats.org/officeDocument/2006/relationships/image" Target="../media/image98.jpe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4.png"/><Relationship Id="rId7" Type="http://schemas.openxmlformats.org/officeDocument/2006/relationships/image" Target="../media/image103.png"/><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5.svg"/><Relationship Id="rId7" Type="http://schemas.openxmlformats.org/officeDocument/2006/relationships/image" Target="../media/image14.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2.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14.png"/><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8.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1.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15.svg"/><Relationship Id="rId7"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svg"/><Relationship Id="rId7" Type="http://schemas.openxmlformats.org/officeDocument/2006/relationships/image" Target="../media/image23.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6" Type="http://schemas.openxmlformats.org/officeDocument/2006/relationships/slideLayout" Target="../slideLayouts/slideLayout7.xml"/><Relationship Id="rId15" Type="http://schemas.openxmlformats.org/officeDocument/2006/relationships/image" Target="../media/image31.svg"/><Relationship Id="rId14" Type="http://schemas.openxmlformats.org/officeDocument/2006/relationships/image" Target="../media/image30.png"/><Relationship Id="rId13" Type="http://schemas.openxmlformats.org/officeDocument/2006/relationships/image" Target="../media/image29.svg"/><Relationship Id="rId12" Type="http://schemas.openxmlformats.org/officeDocument/2006/relationships/image" Target="../media/image28.png"/><Relationship Id="rId11" Type="http://schemas.openxmlformats.org/officeDocument/2006/relationships/image" Target="../media/image27.svg"/><Relationship Id="rId10" Type="http://schemas.openxmlformats.org/officeDocument/2006/relationships/image" Target="../media/image26.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2.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0">
            <a:off x="-3931836" y="-4515735"/>
            <a:ext cx="23545614" cy="16135216"/>
            <a:chOff x="0" y="0"/>
            <a:chExt cx="31394152" cy="21513622"/>
          </a:xfrm>
        </p:grpSpPr>
        <p:sp>
          <p:nvSpPr>
            <p:cNvPr id="3" name="Freeform 3"/>
            <p:cNvSpPr/>
            <p:nvPr/>
          </p:nvSpPr>
          <p:spPr>
            <a:xfrm rot="2843100">
              <a:off x="2342041" y="2342041"/>
              <a:ext cx="11341917" cy="11341917"/>
            </a:xfrm>
            <a:custGeom>
              <a:avLst/>
              <a:gdLst/>
              <a:ahLst/>
              <a:cxnLst/>
              <a:rect l="l" t="t" r="r" b="b"/>
              <a:pathLst>
                <a:path w="11341917" h="11341917">
                  <a:moveTo>
                    <a:pt x="0" y="0"/>
                  </a:moveTo>
                  <a:lnTo>
                    <a:pt x="11341917" y="0"/>
                  </a:lnTo>
                  <a:lnTo>
                    <a:pt x="11341917" y="11341917"/>
                  </a:lnTo>
                  <a:lnTo>
                    <a:pt x="0" y="11341917"/>
                  </a:lnTo>
                  <a:lnTo>
                    <a:pt x="0" y="0"/>
                  </a:lnTo>
                  <a:close/>
                </a:path>
              </a:pathLst>
            </a:custGeom>
            <a:blipFill>
              <a:blip r:embed="rId1">
                <a:alphaModFix amt="65999"/>
                <a:extLst>
                  <a:ext uri="{96DAC541-7B7A-43D3-8B79-37D633B846F1}">
                    <asvg:svgBlip xmlns:asvg="http://schemas.microsoft.com/office/drawing/2016/SVG/main" r:embed="rId2"/>
                  </a:ext>
                </a:extLst>
              </a:blip>
              <a:stretch>
                <a:fillRect/>
              </a:stretch>
            </a:blipFill>
          </p:spPr>
        </p:sp>
        <p:sp>
          <p:nvSpPr>
            <p:cNvPr id="4" name="Freeform 4"/>
            <p:cNvSpPr/>
            <p:nvPr/>
          </p:nvSpPr>
          <p:spPr>
            <a:xfrm rot="-10800000">
              <a:off x="21588277" y="11707747"/>
              <a:ext cx="9805875" cy="9805875"/>
            </a:xfrm>
            <a:custGeom>
              <a:avLst/>
              <a:gdLst/>
              <a:ahLst/>
              <a:cxnLst/>
              <a:rect l="l" t="t" r="r" b="b"/>
              <a:pathLst>
                <a:path w="9805875" h="9805875">
                  <a:moveTo>
                    <a:pt x="0" y="0"/>
                  </a:moveTo>
                  <a:lnTo>
                    <a:pt x="9805875" y="0"/>
                  </a:lnTo>
                  <a:lnTo>
                    <a:pt x="9805875" y="9805875"/>
                  </a:lnTo>
                  <a:lnTo>
                    <a:pt x="0" y="9805875"/>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5" name="Freeform 5"/>
            <p:cNvSpPr/>
            <p:nvPr/>
          </p:nvSpPr>
          <p:spPr>
            <a:xfrm rot="2843100">
              <a:off x="13385852" y="3873463"/>
              <a:ext cx="14621006" cy="14621006"/>
            </a:xfrm>
            <a:custGeom>
              <a:avLst/>
              <a:gdLst/>
              <a:ahLst/>
              <a:cxnLst/>
              <a:rect l="l" t="t" r="r" b="b"/>
              <a:pathLst>
                <a:path w="14621006" h="14621006">
                  <a:moveTo>
                    <a:pt x="0" y="0"/>
                  </a:moveTo>
                  <a:lnTo>
                    <a:pt x="14621006" y="0"/>
                  </a:lnTo>
                  <a:lnTo>
                    <a:pt x="14621006" y="14621005"/>
                  </a:lnTo>
                  <a:lnTo>
                    <a:pt x="0" y="146210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6" name="Group 6"/>
          <p:cNvGrpSpPr/>
          <p:nvPr/>
        </p:nvGrpSpPr>
        <p:grpSpPr>
          <a:xfrm rot="0">
            <a:off x="1368849" y="7184088"/>
            <a:ext cx="5556912" cy="725067"/>
            <a:chOff x="0" y="0"/>
            <a:chExt cx="7409216" cy="966756"/>
          </a:xfrm>
        </p:grpSpPr>
        <p:grpSp>
          <p:nvGrpSpPr>
            <p:cNvPr id="7" name="Group 7"/>
            <p:cNvGrpSpPr/>
            <p:nvPr/>
          </p:nvGrpSpPr>
          <p:grpSpPr>
            <a:xfrm rot="0">
              <a:off x="0" y="0"/>
              <a:ext cx="7409216" cy="966756"/>
              <a:chOff x="0" y="0"/>
              <a:chExt cx="1463549" cy="190964"/>
            </a:xfrm>
          </p:grpSpPr>
          <p:sp>
            <p:nvSpPr>
              <p:cNvPr id="8" name="Freeform 8"/>
              <p:cNvSpPr/>
              <p:nvPr/>
            </p:nvSpPr>
            <p:spPr>
              <a:xfrm>
                <a:off x="0" y="0"/>
                <a:ext cx="1463549" cy="190964"/>
              </a:xfrm>
              <a:custGeom>
                <a:avLst/>
                <a:gdLst/>
                <a:ahLst/>
                <a:cxnLst/>
                <a:rect l="l" t="t" r="r" b="b"/>
                <a:pathLst>
                  <a:path w="1463549" h="190964">
                    <a:moveTo>
                      <a:pt x="71053" y="0"/>
                    </a:moveTo>
                    <a:lnTo>
                      <a:pt x="1392495" y="0"/>
                    </a:lnTo>
                    <a:cubicBezTo>
                      <a:pt x="1411340" y="0"/>
                      <a:pt x="1429413" y="7486"/>
                      <a:pt x="1442738" y="20811"/>
                    </a:cubicBezTo>
                    <a:cubicBezTo>
                      <a:pt x="1456063" y="34136"/>
                      <a:pt x="1463549" y="52209"/>
                      <a:pt x="1463549" y="71053"/>
                    </a:cubicBezTo>
                    <a:lnTo>
                      <a:pt x="1463549" y="119911"/>
                    </a:lnTo>
                    <a:cubicBezTo>
                      <a:pt x="1463549" y="159152"/>
                      <a:pt x="1431737" y="190964"/>
                      <a:pt x="1392495" y="190964"/>
                    </a:cubicBezTo>
                    <a:lnTo>
                      <a:pt x="71053" y="190964"/>
                    </a:lnTo>
                    <a:cubicBezTo>
                      <a:pt x="52209" y="190964"/>
                      <a:pt x="34136" y="183478"/>
                      <a:pt x="20811" y="170153"/>
                    </a:cubicBezTo>
                    <a:cubicBezTo>
                      <a:pt x="7486" y="156828"/>
                      <a:pt x="0" y="138755"/>
                      <a:pt x="0" y="119911"/>
                    </a:cubicBezTo>
                    <a:lnTo>
                      <a:pt x="0" y="71053"/>
                    </a:lnTo>
                    <a:cubicBezTo>
                      <a:pt x="0" y="52209"/>
                      <a:pt x="7486" y="34136"/>
                      <a:pt x="20811" y="20811"/>
                    </a:cubicBezTo>
                    <a:cubicBezTo>
                      <a:pt x="34136" y="7486"/>
                      <a:pt x="52209" y="0"/>
                      <a:pt x="71053" y="0"/>
                    </a:cubicBezTo>
                    <a:close/>
                  </a:path>
                </a:pathLst>
              </a:custGeom>
              <a:solidFill>
                <a:srgbClr val="5753EC"/>
              </a:solidFill>
            </p:spPr>
          </p:sp>
          <p:sp>
            <p:nvSpPr>
              <p:cNvPr id="9" name="TextBox 9"/>
              <p:cNvSpPr txBox="1"/>
              <p:nvPr/>
            </p:nvSpPr>
            <p:spPr>
              <a:xfrm>
                <a:off x="0" y="-47625"/>
                <a:ext cx="1463549" cy="238589"/>
              </a:xfrm>
              <a:prstGeom prst="rect">
                <a:avLst/>
              </a:prstGeom>
            </p:spPr>
            <p:txBody>
              <a:bodyPr lIns="50800" tIns="50800" rIns="50800" bIns="50800" rtlCol="0" anchor="ctr"/>
              <a:lstStyle/>
              <a:p>
                <a:pPr algn="ctr">
                  <a:lnSpc>
                    <a:spcPts val="2660"/>
                  </a:lnSpc>
                  <a:spcBef>
                    <a:spcPct val="0"/>
                  </a:spcBef>
                </a:pPr>
              </a:p>
            </p:txBody>
          </p:sp>
        </p:grpSp>
        <p:sp>
          <p:nvSpPr>
            <p:cNvPr id="10" name="TextBox 10"/>
            <p:cNvSpPr txBox="1"/>
            <p:nvPr/>
          </p:nvSpPr>
          <p:spPr>
            <a:xfrm>
              <a:off x="0" y="115290"/>
              <a:ext cx="7409216" cy="688552"/>
            </a:xfrm>
            <a:prstGeom prst="rect">
              <a:avLst/>
            </a:prstGeom>
          </p:spPr>
          <p:txBody>
            <a:bodyPr lIns="0" tIns="0" rIns="0" bIns="0" rtlCol="0" anchor="t">
              <a:spAutoFit/>
            </a:bodyPr>
            <a:lstStyle/>
            <a:p>
              <a:pPr algn="ctr">
                <a:lnSpc>
                  <a:spcPts val="4480"/>
                </a:lnSpc>
              </a:pPr>
              <a:r>
                <a:rPr lang="en-US" sz="3200">
                  <a:solidFill>
                    <a:srgbClr val="FFFFFF"/>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队伍：26013300 从容应队</a:t>
              </a:r>
              <a:endParaRPr lang="en-US" sz="3200">
                <a:solidFill>
                  <a:srgbClr val="FFFFFF"/>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grpSp>
      <p:sp>
        <p:nvSpPr>
          <p:cNvPr id="11" name="TextBox 11"/>
          <p:cNvSpPr txBox="1"/>
          <p:nvPr/>
        </p:nvSpPr>
        <p:spPr>
          <a:xfrm>
            <a:off x="1368849" y="1992584"/>
            <a:ext cx="7198839" cy="3657600"/>
          </a:xfrm>
          <a:prstGeom prst="rect">
            <a:avLst/>
          </a:prstGeom>
        </p:spPr>
        <p:txBody>
          <a:bodyPr lIns="0" tIns="0" rIns="0" bIns="0" rtlCol="0" anchor="t">
            <a:spAutoFit/>
          </a:bodyPr>
          <a:lstStyle/>
          <a:p>
            <a:pPr algn="just">
              <a:lnSpc>
                <a:spcPts val="14400"/>
              </a:lnSpc>
            </a:pPr>
            <a:r>
              <a:rPr lang="en-US" sz="120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从容大学智慧校园</a:t>
            </a:r>
            <a:endParaRPr lang="en-US" sz="120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368849" y="5867233"/>
            <a:ext cx="8219970" cy="712470"/>
          </a:xfrm>
          <a:prstGeom prst="rect">
            <a:avLst/>
          </a:prstGeom>
        </p:spPr>
        <p:txBody>
          <a:bodyPr lIns="0" tIns="0" rIns="0" bIns="0" rtlCol="0" anchor="t">
            <a:spAutoFit/>
          </a:bodyPr>
          <a:lstStyle/>
          <a:p>
            <a:pPr algn="l">
              <a:lnSpc>
                <a:spcPts val="5880"/>
              </a:lnSpc>
            </a:pPr>
            <a:r>
              <a:rPr lang="en-US" sz="4200" spc="210">
                <a:solidFill>
                  <a:srgbClr val="5753EC"/>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一站式校园信息化解决方案</a:t>
            </a:r>
            <a:endParaRPr lang="en-US" sz="4200" spc="210">
              <a:solidFill>
                <a:srgbClr val="5753EC"/>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p:txBody>
      </p:sp>
      <p:sp>
        <p:nvSpPr>
          <p:cNvPr id="13" name="Freeform 13"/>
          <p:cNvSpPr/>
          <p:nvPr/>
        </p:nvSpPr>
        <p:spPr>
          <a:xfrm>
            <a:off x="10078648" y="1171647"/>
            <a:ext cx="82296" cy="4114800"/>
          </a:xfrm>
          <a:custGeom>
            <a:avLst/>
            <a:gdLst/>
            <a:ahLst/>
            <a:cxnLst/>
            <a:rect l="l" t="t" r="r" b="b"/>
            <a:pathLst>
              <a:path w="82296" h="4114800">
                <a:moveTo>
                  <a:pt x="0" y="0"/>
                </a:moveTo>
                <a:lnTo>
                  <a:pt x="82296" y="0"/>
                </a:lnTo>
                <a:lnTo>
                  <a:pt x="822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4793524" y="5319"/>
            <a:ext cx="107003" cy="5350166"/>
          </a:xfrm>
          <a:custGeom>
            <a:avLst/>
            <a:gdLst/>
            <a:ahLst/>
            <a:cxnLst/>
            <a:rect l="l" t="t" r="r" b="b"/>
            <a:pathLst>
              <a:path w="107003" h="5350166">
                <a:moveTo>
                  <a:pt x="0" y="0"/>
                </a:moveTo>
                <a:lnTo>
                  <a:pt x="107003" y="0"/>
                </a:lnTo>
                <a:lnTo>
                  <a:pt x="107003" y="5350166"/>
                </a:lnTo>
                <a:lnTo>
                  <a:pt x="0" y="5350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6734664" y="2680402"/>
            <a:ext cx="82296" cy="4114800"/>
          </a:xfrm>
          <a:custGeom>
            <a:avLst/>
            <a:gdLst/>
            <a:ahLst/>
            <a:cxnLst/>
            <a:rect l="l" t="t" r="r" b="b"/>
            <a:pathLst>
              <a:path w="82296" h="4114800">
                <a:moveTo>
                  <a:pt x="0" y="0"/>
                </a:moveTo>
                <a:lnTo>
                  <a:pt x="82296" y="0"/>
                </a:lnTo>
                <a:lnTo>
                  <a:pt x="822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0522894" y="316520"/>
            <a:ext cx="5693803" cy="6263183"/>
          </a:xfrm>
          <a:custGeom>
            <a:avLst/>
            <a:gdLst/>
            <a:ahLst/>
            <a:cxnLst/>
            <a:rect l="l" t="t" r="r" b="b"/>
            <a:pathLst>
              <a:path w="5693803" h="6263183">
                <a:moveTo>
                  <a:pt x="0" y="0"/>
                </a:moveTo>
                <a:lnTo>
                  <a:pt x="5693803" y="0"/>
                </a:lnTo>
                <a:lnTo>
                  <a:pt x="5693803" y="6263183"/>
                </a:lnTo>
                <a:lnTo>
                  <a:pt x="0" y="62631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8929637" y="1171647"/>
            <a:ext cx="2588583" cy="4114800"/>
          </a:xfrm>
          <a:custGeom>
            <a:avLst/>
            <a:gdLst/>
            <a:ahLst/>
            <a:cxnLst/>
            <a:rect l="l" t="t" r="r" b="b"/>
            <a:pathLst>
              <a:path w="2588583" h="4114800">
                <a:moveTo>
                  <a:pt x="0" y="0"/>
                </a:moveTo>
                <a:lnTo>
                  <a:pt x="2588584" y="0"/>
                </a:lnTo>
                <a:lnTo>
                  <a:pt x="258858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0855689" y="4737802"/>
            <a:ext cx="1325063" cy="908270"/>
          </a:xfrm>
          <a:custGeom>
            <a:avLst/>
            <a:gdLst/>
            <a:ahLst/>
            <a:cxnLst/>
            <a:rect l="l" t="t" r="r" b="b"/>
            <a:pathLst>
              <a:path w="1325063" h="908270">
                <a:moveTo>
                  <a:pt x="0" y="0"/>
                </a:moveTo>
                <a:lnTo>
                  <a:pt x="1325063" y="0"/>
                </a:lnTo>
                <a:lnTo>
                  <a:pt x="1325063" y="908270"/>
                </a:lnTo>
                <a:lnTo>
                  <a:pt x="0" y="9082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a:off x="7153582" y="1531272"/>
            <a:ext cx="11387606" cy="8229600"/>
          </a:xfrm>
          <a:custGeom>
            <a:avLst/>
            <a:gdLst/>
            <a:ahLst/>
            <a:cxnLst/>
            <a:rect l="l" t="t" r="r" b="b"/>
            <a:pathLst>
              <a:path w="11387606" h="8229600">
                <a:moveTo>
                  <a:pt x="0" y="0"/>
                </a:moveTo>
                <a:lnTo>
                  <a:pt x="11387606" y="0"/>
                </a:lnTo>
                <a:lnTo>
                  <a:pt x="11387606" y="8229600"/>
                </a:lnTo>
                <a:lnTo>
                  <a:pt x="0" y="8229600"/>
                </a:lnTo>
                <a:lnTo>
                  <a:pt x="0" y="0"/>
                </a:lnTo>
                <a:close/>
              </a:path>
            </a:pathLst>
          </a:custGeom>
          <a:blipFill>
            <a:blip r:embed="rId13"/>
            <a:stretch>
              <a:fillRect/>
            </a:stretch>
          </a:blipFill>
        </p:spPr>
      </p:sp>
      <p:grpSp>
        <p:nvGrpSpPr>
          <p:cNvPr id="20" name="Group 20"/>
          <p:cNvGrpSpPr/>
          <p:nvPr/>
        </p:nvGrpSpPr>
        <p:grpSpPr>
          <a:xfrm rot="0">
            <a:off x="1368849" y="1894303"/>
            <a:ext cx="879513" cy="98281"/>
            <a:chOff x="0" y="0"/>
            <a:chExt cx="231641" cy="25885"/>
          </a:xfrm>
        </p:grpSpPr>
        <p:sp>
          <p:nvSpPr>
            <p:cNvPr id="21" name="Freeform 21"/>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5753EC"/>
            </a:solidFill>
          </p:spPr>
        </p:sp>
        <p:sp>
          <p:nvSpPr>
            <p:cNvPr id="22" name="TextBox 22"/>
            <p:cNvSpPr txBox="1"/>
            <p:nvPr/>
          </p:nvSpPr>
          <p:spPr>
            <a:xfrm>
              <a:off x="0" y="-28575"/>
              <a:ext cx="231641" cy="54460"/>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10800000">
            <a:off x="14490486" y="-1802279"/>
            <a:ext cx="5332099" cy="5332099"/>
          </a:xfrm>
          <a:custGeom>
            <a:avLst/>
            <a:gdLst/>
            <a:ahLst/>
            <a:cxnLst/>
            <a:rect l="l" t="t" r="r" b="b"/>
            <a:pathLst>
              <a:path w="5332099" h="5332099">
                <a:moveTo>
                  <a:pt x="0" y="0"/>
                </a:moveTo>
                <a:lnTo>
                  <a:pt x="5332098" y="0"/>
                </a:lnTo>
                <a:lnTo>
                  <a:pt x="5332098" y="5332098"/>
                </a:lnTo>
                <a:lnTo>
                  <a:pt x="0" y="5332098"/>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10172049" y="-4358488"/>
            <a:ext cx="11814762" cy="11814762"/>
          </a:xfrm>
          <a:custGeom>
            <a:avLst/>
            <a:gdLst/>
            <a:ahLst/>
            <a:cxnLst/>
            <a:rect l="l" t="t" r="r" b="b"/>
            <a:pathLst>
              <a:path w="11814762" h="11814762">
                <a:moveTo>
                  <a:pt x="0" y="0"/>
                </a:moveTo>
                <a:lnTo>
                  <a:pt x="11814763" y="0"/>
                </a:lnTo>
                <a:lnTo>
                  <a:pt x="11814763" y="11814763"/>
                </a:lnTo>
                <a:lnTo>
                  <a:pt x="0" y="118147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5">
              <a:extLst>
                <a:ext uri="{96DAC541-7B7A-43D3-8B79-37D633B846F1}">
                  <asvg:svgBlip xmlns:asvg="http://schemas.microsoft.com/office/drawing/2016/SVG/main" r:embed="rId6"/>
                </a:ext>
              </a:extLst>
            </a:blip>
            <a:stretch>
              <a:fillRect r="-122994"/>
            </a:stretch>
          </a:blipFill>
        </p:spPr>
      </p:sp>
      <p:sp>
        <p:nvSpPr>
          <p:cNvPr id="5" name="Freeform 5"/>
          <p:cNvSpPr/>
          <p:nvPr/>
        </p:nvSpPr>
        <p:spPr>
          <a:xfrm rot="-10800000">
            <a:off x="-3344616" y="5448689"/>
            <a:ext cx="7147989" cy="7147989"/>
          </a:xfrm>
          <a:custGeom>
            <a:avLst/>
            <a:gdLst/>
            <a:ahLst/>
            <a:cxnLst/>
            <a:rect l="l" t="t" r="r" b="b"/>
            <a:pathLst>
              <a:path w="7147989" h="7147989">
                <a:moveTo>
                  <a:pt x="0" y="0"/>
                </a:moveTo>
                <a:lnTo>
                  <a:pt x="7147989" y="0"/>
                </a:lnTo>
                <a:lnTo>
                  <a:pt x="7147989" y="7147990"/>
                </a:lnTo>
                <a:lnTo>
                  <a:pt x="0" y="7147990"/>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6" name="Freeform 6"/>
          <p:cNvSpPr/>
          <p:nvPr/>
        </p:nvSpPr>
        <p:spPr>
          <a:xfrm rot="5400000">
            <a:off x="229378" y="5880625"/>
            <a:ext cx="7306715" cy="7306715"/>
          </a:xfrm>
          <a:custGeom>
            <a:avLst/>
            <a:gdLst/>
            <a:ahLst/>
            <a:cxnLst/>
            <a:rect l="l" t="t" r="r" b="b"/>
            <a:pathLst>
              <a:path w="7306715" h="7306715">
                <a:moveTo>
                  <a:pt x="0" y="0"/>
                </a:moveTo>
                <a:lnTo>
                  <a:pt x="7306716" y="0"/>
                </a:lnTo>
                <a:lnTo>
                  <a:pt x="7306716" y="7306715"/>
                </a:lnTo>
                <a:lnTo>
                  <a:pt x="0" y="73067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0">
            <a:off x="1919441" y="2494984"/>
            <a:ext cx="5617981" cy="56179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0" name="Freeform 10"/>
          <p:cNvSpPr/>
          <p:nvPr/>
        </p:nvSpPr>
        <p:spPr>
          <a:xfrm>
            <a:off x="15931943" y="7930943"/>
            <a:ext cx="1327357" cy="1327357"/>
          </a:xfrm>
          <a:custGeom>
            <a:avLst/>
            <a:gdLst/>
            <a:ahLst/>
            <a:cxnLst/>
            <a:rect l="l" t="t" r="r" b="b"/>
            <a:pathLst>
              <a:path w="1327357" h="1327357">
                <a:moveTo>
                  <a:pt x="0" y="0"/>
                </a:moveTo>
                <a:lnTo>
                  <a:pt x="1327357" y="0"/>
                </a:lnTo>
                <a:lnTo>
                  <a:pt x="1327357" y="1327357"/>
                </a:lnTo>
                <a:lnTo>
                  <a:pt x="0" y="13273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rot="0">
            <a:off x="13605551" y="4050200"/>
            <a:ext cx="879513" cy="98281"/>
            <a:chOff x="0" y="0"/>
            <a:chExt cx="231641" cy="25885"/>
          </a:xfrm>
        </p:grpSpPr>
        <p:sp>
          <p:nvSpPr>
            <p:cNvPr id="12" name="Freeform 12"/>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2A52FF"/>
            </a:solidFill>
          </p:spPr>
        </p:sp>
        <p:sp>
          <p:nvSpPr>
            <p:cNvPr id="13" name="TextBox 13"/>
            <p:cNvSpPr txBox="1"/>
            <p:nvPr/>
          </p:nvSpPr>
          <p:spPr>
            <a:xfrm>
              <a:off x="0" y="-28575"/>
              <a:ext cx="231641" cy="54460"/>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rot="-2137571">
            <a:off x="12434087" y="1823601"/>
            <a:ext cx="774717" cy="774717"/>
          </a:xfrm>
          <a:custGeom>
            <a:avLst/>
            <a:gdLst/>
            <a:ahLst/>
            <a:cxnLst/>
            <a:rect l="l" t="t" r="r" b="b"/>
            <a:pathLst>
              <a:path w="774717" h="774717">
                <a:moveTo>
                  <a:pt x="0" y="0"/>
                </a:moveTo>
                <a:lnTo>
                  <a:pt x="774717" y="0"/>
                </a:lnTo>
                <a:lnTo>
                  <a:pt x="774717" y="774716"/>
                </a:lnTo>
                <a:lnTo>
                  <a:pt x="0" y="7747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8225790" y="4565015"/>
            <a:ext cx="7754620" cy="1866900"/>
          </a:xfrm>
          <a:prstGeom prst="rect">
            <a:avLst/>
          </a:prstGeom>
        </p:spPr>
        <p:txBody>
          <a:bodyPr wrap="square" lIns="0" tIns="0" rIns="0" bIns="0" rtlCol="0" anchor="t">
            <a:spAutoFit/>
          </a:bodyPr>
          <a:lstStyle/>
          <a:p>
            <a:pPr algn="l">
              <a:lnSpc>
                <a:spcPts val="14560"/>
              </a:lnSpc>
              <a:spcBef>
                <a:spcPct val="0"/>
              </a:spcBef>
            </a:pPr>
            <a:r>
              <a:rPr lang="en-US" sz="104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方案介绍</a:t>
            </a:r>
            <a:endParaRPr lang="en-US" sz="104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6" name="TextBox 16"/>
          <p:cNvSpPr txBox="1"/>
          <p:nvPr/>
        </p:nvSpPr>
        <p:spPr>
          <a:xfrm>
            <a:off x="8490774" y="2967851"/>
            <a:ext cx="5573583" cy="1500506"/>
          </a:xfrm>
          <a:prstGeom prst="rect">
            <a:avLst/>
          </a:prstGeom>
        </p:spPr>
        <p:txBody>
          <a:bodyPr lIns="0" tIns="0" rIns="0" bIns="0" rtlCol="0" anchor="t">
            <a:spAutoFit/>
          </a:bodyPr>
          <a:lstStyle/>
          <a:p>
            <a:pPr algn="l">
              <a:lnSpc>
                <a:spcPts val="12320"/>
              </a:lnSpc>
              <a:spcBef>
                <a:spcPct val="0"/>
              </a:spcBef>
            </a:pPr>
            <a:r>
              <a:rPr lang="en-US" sz="88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PART 03</a:t>
            </a:r>
            <a:endParaRPr lang="en-US" sz="88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7" name="TextBox 17"/>
          <p:cNvSpPr txBox="1"/>
          <p:nvPr/>
        </p:nvSpPr>
        <p:spPr>
          <a:xfrm>
            <a:off x="8471724" y="6562864"/>
            <a:ext cx="7924726" cy="471805"/>
          </a:xfrm>
          <a:prstGeom prst="rect">
            <a:avLst/>
          </a:prstGeom>
        </p:spPr>
        <p:txBody>
          <a:bodyPr lIns="0" tIns="0" rIns="0" bIns="0" rtlCol="0" anchor="t">
            <a:spAutoFit/>
          </a:bodyPr>
          <a:lstStyle/>
          <a:p>
            <a:pPr algn="l">
              <a:lnSpc>
                <a:spcPts val="3920"/>
              </a:lnSpc>
              <a:spcBef>
                <a:spcPct val="0"/>
              </a:spcBef>
            </a:pPr>
            <a:r>
              <a:rPr lang="en-US" sz="2800" spc="419">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Scheme Introduction</a:t>
            </a:r>
            <a:endParaRPr lang="en-US" sz="2800" spc="419">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8" name="Freeform 18"/>
          <p:cNvSpPr/>
          <p:nvPr/>
        </p:nvSpPr>
        <p:spPr>
          <a:xfrm>
            <a:off x="994663" y="1798165"/>
            <a:ext cx="7467536" cy="7517320"/>
          </a:xfrm>
          <a:custGeom>
            <a:avLst/>
            <a:gdLst/>
            <a:ahLst/>
            <a:cxnLst/>
            <a:rect l="l" t="t" r="r" b="b"/>
            <a:pathLst>
              <a:path w="7467536" h="7517320">
                <a:moveTo>
                  <a:pt x="0" y="0"/>
                </a:moveTo>
                <a:lnTo>
                  <a:pt x="7467536" y="0"/>
                </a:lnTo>
                <a:lnTo>
                  <a:pt x="7467536" y="7517320"/>
                </a:lnTo>
                <a:lnTo>
                  <a:pt x="0" y="7517320"/>
                </a:lnTo>
                <a:lnTo>
                  <a:pt x="0" y="0"/>
                </a:lnTo>
                <a:close/>
              </a:path>
            </a:pathLst>
          </a:custGeom>
          <a:blipFill>
            <a:blip r:embed="rId9"/>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TextBox 5"/>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方案介绍</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6" name="Freeform 6"/>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7" name="Freeform 7"/>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8" name="Freeform 8"/>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9" name="Freeform 9"/>
          <p:cNvSpPr/>
          <p:nvPr/>
        </p:nvSpPr>
        <p:spPr>
          <a:xfrm>
            <a:off x="0" y="1870418"/>
            <a:ext cx="18288000" cy="7627776"/>
          </a:xfrm>
          <a:custGeom>
            <a:avLst/>
            <a:gdLst/>
            <a:ahLst/>
            <a:cxnLst/>
            <a:rect l="l" t="t" r="r" b="b"/>
            <a:pathLst>
              <a:path w="18288000" h="7627776">
                <a:moveTo>
                  <a:pt x="0" y="0"/>
                </a:moveTo>
                <a:lnTo>
                  <a:pt x="18288000" y="0"/>
                </a:lnTo>
                <a:lnTo>
                  <a:pt x="18288000" y="7627775"/>
                </a:lnTo>
                <a:lnTo>
                  <a:pt x="0" y="7627775"/>
                </a:lnTo>
                <a:lnTo>
                  <a:pt x="0" y="0"/>
                </a:lnTo>
                <a:close/>
              </a:path>
            </a:pathLst>
          </a:custGeom>
          <a:blipFill>
            <a:blip r:embed="rId5"/>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TextBox 5"/>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主要业务流程</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6" name="Freeform 6"/>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7" name="Freeform 7"/>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8" name="Freeform 8"/>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9" name="Freeform 9"/>
          <p:cNvSpPr/>
          <p:nvPr/>
        </p:nvSpPr>
        <p:spPr>
          <a:xfrm>
            <a:off x="818138" y="2824894"/>
            <a:ext cx="3116425" cy="7462106"/>
          </a:xfrm>
          <a:custGeom>
            <a:avLst/>
            <a:gdLst/>
            <a:ahLst/>
            <a:cxnLst/>
            <a:rect l="l" t="t" r="r" b="b"/>
            <a:pathLst>
              <a:path w="3116425" h="7462106">
                <a:moveTo>
                  <a:pt x="0" y="0"/>
                </a:moveTo>
                <a:lnTo>
                  <a:pt x="3116424" y="0"/>
                </a:lnTo>
                <a:lnTo>
                  <a:pt x="3116424" y="7462106"/>
                </a:lnTo>
                <a:lnTo>
                  <a:pt x="0" y="7462106"/>
                </a:lnTo>
                <a:lnTo>
                  <a:pt x="0" y="0"/>
                </a:lnTo>
                <a:close/>
              </a:path>
            </a:pathLst>
          </a:custGeom>
          <a:blipFill>
            <a:blip r:embed="rId5"/>
            <a:stretch>
              <a:fillRect/>
            </a:stretch>
          </a:blipFill>
        </p:spPr>
      </p:sp>
      <p:sp>
        <p:nvSpPr>
          <p:cNvPr id="10" name="Freeform 10"/>
          <p:cNvSpPr/>
          <p:nvPr/>
        </p:nvSpPr>
        <p:spPr>
          <a:xfrm>
            <a:off x="3934562" y="2824894"/>
            <a:ext cx="5026054" cy="7462106"/>
          </a:xfrm>
          <a:custGeom>
            <a:avLst/>
            <a:gdLst/>
            <a:ahLst/>
            <a:cxnLst/>
            <a:rect l="l" t="t" r="r" b="b"/>
            <a:pathLst>
              <a:path w="5026054" h="7462106">
                <a:moveTo>
                  <a:pt x="0" y="0"/>
                </a:moveTo>
                <a:lnTo>
                  <a:pt x="5026055" y="0"/>
                </a:lnTo>
                <a:lnTo>
                  <a:pt x="5026055" y="7462106"/>
                </a:lnTo>
                <a:lnTo>
                  <a:pt x="0" y="7462106"/>
                </a:lnTo>
                <a:lnTo>
                  <a:pt x="0" y="0"/>
                </a:lnTo>
                <a:close/>
              </a:path>
            </a:pathLst>
          </a:custGeom>
          <a:blipFill>
            <a:blip r:embed="rId6"/>
            <a:stretch>
              <a:fillRect/>
            </a:stretch>
          </a:blipFill>
        </p:spPr>
      </p:sp>
      <p:sp>
        <p:nvSpPr>
          <p:cNvPr id="11" name="Freeform 11"/>
          <p:cNvSpPr/>
          <p:nvPr/>
        </p:nvSpPr>
        <p:spPr>
          <a:xfrm>
            <a:off x="9240400" y="2824894"/>
            <a:ext cx="3075373" cy="5356285"/>
          </a:xfrm>
          <a:custGeom>
            <a:avLst/>
            <a:gdLst/>
            <a:ahLst/>
            <a:cxnLst/>
            <a:rect l="l" t="t" r="r" b="b"/>
            <a:pathLst>
              <a:path w="3075373" h="5356285">
                <a:moveTo>
                  <a:pt x="0" y="0"/>
                </a:moveTo>
                <a:lnTo>
                  <a:pt x="3075372" y="0"/>
                </a:lnTo>
                <a:lnTo>
                  <a:pt x="3075372" y="5356286"/>
                </a:lnTo>
                <a:lnTo>
                  <a:pt x="0" y="5356286"/>
                </a:lnTo>
                <a:lnTo>
                  <a:pt x="0" y="0"/>
                </a:lnTo>
                <a:close/>
              </a:path>
            </a:pathLst>
          </a:custGeom>
          <a:blipFill>
            <a:blip r:embed="rId7"/>
            <a:stretch>
              <a:fillRect r="-10624"/>
            </a:stretch>
          </a:blipFill>
        </p:spPr>
      </p:sp>
      <p:sp>
        <p:nvSpPr>
          <p:cNvPr id="12" name="Freeform 12"/>
          <p:cNvSpPr/>
          <p:nvPr/>
        </p:nvSpPr>
        <p:spPr>
          <a:xfrm>
            <a:off x="13137539" y="2824894"/>
            <a:ext cx="1692984" cy="7438605"/>
          </a:xfrm>
          <a:custGeom>
            <a:avLst/>
            <a:gdLst/>
            <a:ahLst/>
            <a:cxnLst/>
            <a:rect l="l" t="t" r="r" b="b"/>
            <a:pathLst>
              <a:path w="1692984" h="7438605">
                <a:moveTo>
                  <a:pt x="0" y="0"/>
                </a:moveTo>
                <a:lnTo>
                  <a:pt x="1692985" y="0"/>
                </a:lnTo>
                <a:lnTo>
                  <a:pt x="1692985" y="7438605"/>
                </a:lnTo>
                <a:lnTo>
                  <a:pt x="0" y="7438605"/>
                </a:lnTo>
                <a:lnTo>
                  <a:pt x="0" y="0"/>
                </a:lnTo>
                <a:close/>
              </a:path>
            </a:pathLst>
          </a:custGeom>
          <a:blipFill>
            <a:blip r:embed="rId8"/>
            <a:stretch>
              <a:fillRect/>
            </a:stretch>
          </a:blipFill>
        </p:spPr>
      </p:sp>
      <p:sp>
        <p:nvSpPr>
          <p:cNvPr id="13" name="Freeform 13"/>
          <p:cNvSpPr/>
          <p:nvPr/>
        </p:nvSpPr>
        <p:spPr>
          <a:xfrm>
            <a:off x="15409999" y="2824894"/>
            <a:ext cx="2119553" cy="5929599"/>
          </a:xfrm>
          <a:custGeom>
            <a:avLst/>
            <a:gdLst/>
            <a:ahLst/>
            <a:cxnLst/>
            <a:rect l="l" t="t" r="r" b="b"/>
            <a:pathLst>
              <a:path w="2119553" h="5929599">
                <a:moveTo>
                  <a:pt x="0" y="0"/>
                </a:moveTo>
                <a:lnTo>
                  <a:pt x="2119553" y="0"/>
                </a:lnTo>
                <a:lnTo>
                  <a:pt x="2119553" y="5929600"/>
                </a:lnTo>
                <a:lnTo>
                  <a:pt x="0" y="5929600"/>
                </a:lnTo>
                <a:lnTo>
                  <a:pt x="0" y="0"/>
                </a:lnTo>
                <a:close/>
              </a:path>
            </a:pathLst>
          </a:custGeom>
          <a:blipFill>
            <a:blip r:embed="rId9"/>
            <a:stretch>
              <a:fillRect/>
            </a:stretch>
          </a:blipFill>
        </p:spPr>
      </p:sp>
      <p:sp>
        <p:nvSpPr>
          <p:cNvPr id="14" name="TextBox 14"/>
          <p:cNvSpPr txBox="1"/>
          <p:nvPr/>
        </p:nvSpPr>
        <p:spPr>
          <a:xfrm>
            <a:off x="678198" y="1977235"/>
            <a:ext cx="2699466" cy="676277"/>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选课</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5" name="TextBox 15"/>
          <p:cNvSpPr txBox="1"/>
          <p:nvPr/>
        </p:nvSpPr>
        <p:spPr>
          <a:xfrm>
            <a:off x="4182212" y="1977235"/>
            <a:ext cx="4309985" cy="676277"/>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教学辅助</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6" name="TextBox 16"/>
          <p:cNvSpPr txBox="1"/>
          <p:nvPr/>
        </p:nvSpPr>
        <p:spPr>
          <a:xfrm>
            <a:off x="9448800" y="1977390"/>
            <a:ext cx="2591435" cy="768985"/>
          </a:xfrm>
          <a:prstGeom prst="rect">
            <a:avLst/>
          </a:prstGeom>
        </p:spPr>
        <p:txBody>
          <a:bodyPr wrap="square"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教学计划创建</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7" name="TextBox 17"/>
          <p:cNvSpPr txBox="1"/>
          <p:nvPr/>
        </p:nvSpPr>
        <p:spPr>
          <a:xfrm>
            <a:off x="13459460" y="1977390"/>
            <a:ext cx="1048385" cy="768985"/>
          </a:xfrm>
          <a:prstGeom prst="rect">
            <a:avLst/>
          </a:prstGeom>
        </p:spPr>
        <p:txBody>
          <a:bodyPr wrap="square"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借阅</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8" name="TextBox 18"/>
          <p:cNvSpPr txBox="1"/>
          <p:nvPr/>
        </p:nvSpPr>
        <p:spPr>
          <a:xfrm>
            <a:off x="16002000" y="1977390"/>
            <a:ext cx="1019810" cy="768985"/>
          </a:xfrm>
          <a:prstGeom prst="rect">
            <a:avLst/>
          </a:prstGeom>
        </p:spPr>
        <p:txBody>
          <a:bodyPr wrap="square"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还书</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TextBox 5"/>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主要业务流程</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6" name="Freeform 6"/>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7" name="Freeform 7"/>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8" name="Freeform 8"/>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9" name="Freeform 9"/>
          <p:cNvSpPr/>
          <p:nvPr/>
        </p:nvSpPr>
        <p:spPr>
          <a:xfrm>
            <a:off x="2943316" y="2911612"/>
            <a:ext cx="3427360" cy="7258787"/>
          </a:xfrm>
          <a:custGeom>
            <a:avLst/>
            <a:gdLst/>
            <a:ahLst/>
            <a:cxnLst/>
            <a:rect l="l" t="t" r="r" b="b"/>
            <a:pathLst>
              <a:path w="3427360" h="7258787">
                <a:moveTo>
                  <a:pt x="0" y="0"/>
                </a:moveTo>
                <a:lnTo>
                  <a:pt x="3427360" y="0"/>
                </a:lnTo>
                <a:lnTo>
                  <a:pt x="3427360" y="7258787"/>
                </a:lnTo>
                <a:lnTo>
                  <a:pt x="0" y="7258787"/>
                </a:lnTo>
                <a:lnTo>
                  <a:pt x="0" y="0"/>
                </a:lnTo>
                <a:close/>
              </a:path>
            </a:pathLst>
          </a:custGeom>
          <a:blipFill>
            <a:blip r:embed="rId5"/>
            <a:stretch>
              <a:fillRect/>
            </a:stretch>
          </a:blipFill>
        </p:spPr>
      </p:sp>
      <p:sp>
        <p:nvSpPr>
          <p:cNvPr id="10" name="Freeform 10"/>
          <p:cNvSpPr/>
          <p:nvPr/>
        </p:nvSpPr>
        <p:spPr>
          <a:xfrm>
            <a:off x="8033651" y="2969913"/>
            <a:ext cx="3682898" cy="7258787"/>
          </a:xfrm>
          <a:custGeom>
            <a:avLst/>
            <a:gdLst/>
            <a:ahLst/>
            <a:cxnLst/>
            <a:rect l="l" t="t" r="r" b="b"/>
            <a:pathLst>
              <a:path w="3682898" h="7258787">
                <a:moveTo>
                  <a:pt x="0" y="0"/>
                </a:moveTo>
                <a:lnTo>
                  <a:pt x="3682898" y="0"/>
                </a:lnTo>
                <a:lnTo>
                  <a:pt x="3682898" y="7258787"/>
                </a:lnTo>
                <a:lnTo>
                  <a:pt x="0" y="7258787"/>
                </a:lnTo>
                <a:lnTo>
                  <a:pt x="0" y="0"/>
                </a:lnTo>
                <a:close/>
              </a:path>
            </a:pathLst>
          </a:custGeom>
          <a:blipFill>
            <a:blip r:embed="rId6"/>
            <a:stretch>
              <a:fillRect/>
            </a:stretch>
          </a:blipFill>
        </p:spPr>
      </p:sp>
      <p:sp>
        <p:nvSpPr>
          <p:cNvPr id="11" name="Freeform 11"/>
          <p:cNvSpPr/>
          <p:nvPr/>
        </p:nvSpPr>
        <p:spPr>
          <a:xfrm>
            <a:off x="12632754" y="2911612"/>
            <a:ext cx="3848417" cy="7375388"/>
          </a:xfrm>
          <a:custGeom>
            <a:avLst/>
            <a:gdLst/>
            <a:ahLst/>
            <a:cxnLst/>
            <a:rect l="l" t="t" r="r" b="b"/>
            <a:pathLst>
              <a:path w="3848417" h="7375388">
                <a:moveTo>
                  <a:pt x="0" y="0"/>
                </a:moveTo>
                <a:lnTo>
                  <a:pt x="3848417" y="0"/>
                </a:lnTo>
                <a:lnTo>
                  <a:pt x="3848417" y="7375388"/>
                </a:lnTo>
                <a:lnTo>
                  <a:pt x="0" y="7375388"/>
                </a:lnTo>
                <a:lnTo>
                  <a:pt x="0" y="0"/>
                </a:lnTo>
                <a:close/>
              </a:path>
            </a:pathLst>
          </a:custGeom>
          <a:blipFill>
            <a:blip r:embed="rId7"/>
            <a:stretch>
              <a:fillRect/>
            </a:stretch>
          </a:blipFill>
        </p:spPr>
      </p:sp>
      <p:sp>
        <p:nvSpPr>
          <p:cNvPr id="12" name="TextBox 12"/>
          <p:cNvSpPr txBox="1"/>
          <p:nvPr/>
        </p:nvSpPr>
        <p:spPr>
          <a:xfrm>
            <a:off x="2811780" y="1977390"/>
            <a:ext cx="1840865" cy="768985"/>
          </a:xfrm>
          <a:prstGeom prst="rect">
            <a:avLst/>
          </a:prstGeom>
        </p:spPr>
        <p:txBody>
          <a:bodyPr wrap="square"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智慧订餐</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3" name="TextBox 13"/>
          <p:cNvSpPr txBox="1"/>
          <p:nvPr/>
        </p:nvSpPr>
        <p:spPr>
          <a:xfrm>
            <a:off x="8033385" y="1977390"/>
            <a:ext cx="1701165" cy="768985"/>
          </a:xfrm>
          <a:prstGeom prst="rect">
            <a:avLst/>
          </a:prstGeom>
        </p:spPr>
        <p:txBody>
          <a:bodyPr wrap="square"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智慧简历</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4" name="TextBox 14"/>
          <p:cNvSpPr txBox="1"/>
          <p:nvPr/>
        </p:nvSpPr>
        <p:spPr>
          <a:xfrm>
            <a:off x="12632690" y="1977390"/>
            <a:ext cx="2613025" cy="768985"/>
          </a:xfrm>
          <a:prstGeom prst="rect">
            <a:avLst/>
          </a:prstGeom>
        </p:spPr>
        <p:txBody>
          <a:bodyPr wrap="square"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面试题目作答</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TextBox 5"/>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主要业务流程</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6" name="Freeform 6"/>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7" name="Freeform 7"/>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8" name="Freeform 8"/>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9" name="Freeform 9"/>
          <p:cNvSpPr/>
          <p:nvPr/>
        </p:nvSpPr>
        <p:spPr>
          <a:xfrm>
            <a:off x="11762845" y="3097703"/>
            <a:ext cx="6281060" cy="7189297"/>
          </a:xfrm>
          <a:custGeom>
            <a:avLst/>
            <a:gdLst/>
            <a:ahLst/>
            <a:cxnLst/>
            <a:rect l="l" t="t" r="r" b="b"/>
            <a:pathLst>
              <a:path w="6281060" h="7189297">
                <a:moveTo>
                  <a:pt x="0" y="0"/>
                </a:moveTo>
                <a:lnTo>
                  <a:pt x="6281060" y="0"/>
                </a:lnTo>
                <a:lnTo>
                  <a:pt x="6281060" y="7189297"/>
                </a:lnTo>
                <a:lnTo>
                  <a:pt x="0" y="7189297"/>
                </a:lnTo>
                <a:lnTo>
                  <a:pt x="0" y="0"/>
                </a:lnTo>
                <a:close/>
              </a:path>
            </a:pathLst>
          </a:custGeom>
          <a:blipFill>
            <a:blip r:embed="rId5"/>
            <a:stretch>
              <a:fillRect/>
            </a:stretch>
          </a:blipFill>
        </p:spPr>
      </p:sp>
      <p:sp>
        <p:nvSpPr>
          <p:cNvPr id="10" name="Freeform 10"/>
          <p:cNvSpPr/>
          <p:nvPr/>
        </p:nvSpPr>
        <p:spPr>
          <a:xfrm>
            <a:off x="564871" y="3024987"/>
            <a:ext cx="4756889" cy="7039388"/>
          </a:xfrm>
          <a:custGeom>
            <a:avLst/>
            <a:gdLst/>
            <a:ahLst/>
            <a:cxnLst/>
            <a:rect l="l" t="t" r="r" b="b"/>
            <a:pathLst>
              <a:path w="4756889" h="7039388">
                <a:moveTo>
                  <a:pt x="0" y="0"/>
                </a:moveTo>
                <a:lnTo>
                  <a:pt x="4756890" y="0"/>
                </a:lnTo>
                <a:lnTo>
                  <a:pt x="4756890" y="7039388"/>
                </a:lnTo>
                <a:lnTo>
                  <a:pt x="0" y="7039388"/>
                </a:lnTo>
                <a:lnTo>
                  <a:pt x="0" y="0"/>
                </a:lnTo>
                <a:close/>
              </a:path>
            </a:pathLst>
          </a:custGeom>
          <a:blipFill>
            <a:blip r:embed="rId6"/>
            <a:stretch>
              <a:fillRect/>
            </a:stretch>
          </a:blipFill>
        </p:spPr>
      </p:sp>
      <p:sp>
        <p:nvSpPr>
          <p:cNvPr id="11" name="Freeform 11"/>
          <p:cNvSpPr/>
          <p:nvPr/>
        </p:nvSpPr>
        <p:spPr>
          <a:xfrm>
            <a:off x="6198329" y="3097703"/>
            <a:ext cx="4687948" cy="6966672"/>
          </a:xfrm>
          <a:custGeom>
            <a:avLst/>
            <a:gdLst/>
            <a:ahLst/>
            <a:cxnLst/>
            <a:rect l="l" t="t" r="r" b="b"/>
            <a:pathLst>
              <a:path w="4687948" h="6966672">
                <a:moveTo>
                  <a:pt x="0" y="0"/>
                </a:moveTo>
                <a:lnTo>
                  <a:pt x="4687948" y="0"/>
                </a:lnTo>
                <a:lnTo>
                  <a:pt x="4687948" y="6966672"/>
                </a:lnTo>
                <a:lnTo>
                  <a:pt x="0" y="6966672"/>
                </a:lnTo>
                <a:lnTo>
                  <a:pt x="0" y="0"/>
                </a:lnTo>
                <a:close/>
              </a:path>
            </a:pathLst>
          </a:custGeom>
          <a:blipFill>
            <a:blip r:embed="rId7"/>
            <a:stretch>
              <a:fillRect/>
            </a:stretch>
          </a:blipFill>
        </p:spPr>
      </p:sp>
      <p:sp>
        <p:nvSpPr>
          <p:cNvPr id="12" name="TextBox 12"/>
          <p:cNvSpPr txBox="1"/>
          <p:nvPr/>
        </p:nvSpPr>
        <p:spPr>
          <a:xfrm>
            <a:off x="2181225" y="1977390"/>
            <a:ext cx="2421255" cy="768985"/>
          </a:xfrm>
          <a:prstGeom prst="rect">
            <a:avLst/>
          </a:prstGeom>
        </p:spPr>
        <p:txBody>
          <a:bodyPr wrap="square"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校园生活</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3" name="TextBox 13"/>
          <p:cNvSpPr txBox="1"/>
          <p:nvPr/>
        </p:nvSpPr>
        <p:spPr>
          <a:xfrm>
            <a:off x="7780655" y="1977390"/>
            <a:ext cx="1950720" cy="768985"/>
          </a:xfrm>
          <a:prstGeom prst="rect">
            <a:avLst/>
          </a:prstGeom>
        </p:spPr>
        <p:txBody>
          <a:bodyPr wrap="square"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健康咨询</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4" name="TextBox 14"/>
          <p:cNvSpPr txBox="1"/>
          <p:nvPr/>
        </p:nvSpPr>
        <p:spPr>
          <a:xfrm>
            <a:off x="11762740" y="1977390"/>
            <a:ext cx="1918970" cy="768985"/>
          </a:xfrm>
          <a:prstGeom prst="rect">
            <a:avLst/>
          </a:prstGeom>
        </p:spPr>
        <p:txBody>
          <a:bodyPr wrap="square"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成绩分析</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5" name="TextBox 15"/>
          <p:cNvSpPr txBox="1"/>
          <p:nvPr/>
        </p:nvSpPr>
        <p:spPr>
          <a:xfrm>
            <a:off x="16497300" y="1977390"/>
            <a:ext cx="1896745" cy="768985"/>
          </a:xfrm>
          <a:prstGeom prst="rect">
            <a:avLst/>
          </a:prstGeom>
        </p:spPr>
        <p:txBody>
          <a:bodyPr wrap="square"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个人评价</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7896864" y="990405"/>
            <a:ext cx="9765598" cy="6560350"/>
          </a:xfrm>
          <a:custGeom>
            <a:avLst/>
            <a:gdLst/>
            <a:ahLst/>
            <a:cxnLst/>
            <a:rect l="l" t="t" r="r" b="b"/>
            <a:pathLst>
              <a:path w="9765598" h="6560350">
                <a:moveTo>
                  <a:pt x="0" y="0"/>
                </a:moveTo>
                <a:lnTo>
                  <a:pt x="9765598" y="0"/>
                </a:lnTo>
                <a:lnTo>
                  <a:pt x="9765598" y="6560351"/>
                </a:lnTo>
                <a:lnTo>
                  <a:pt x="0" y="6560351"/>
                </a:lnTo>
                <a:lnTo>
                  <a:pt x="0" y="0"/>
                </a:lnTo>
                <a:close/>
              </a:path>
            </a:pathLst>
          </a:custGeom>
          <a:blipFill>
            <a:blip r:embed="rId5"/>
            <a:stretch>
              <a:fillRect/>
            </a:stretch>
          </a:blipFill>
        </p:spPr>
      </p:sp>
      <p:sp>
        <p:nvSpPr>
          <p:cNvPr id="9" name="TextBox 9"/>
          <p:cNvSpPr txBox="1"/>
          <p:nvPr/>
        </p:nvSpPr>
        <p:spPr>
          <a:xfrm>
            <a:off x="1877060" y="885630"/>
            <a:ext cx="6247497"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主要业务数据关系</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0" name="TextBox 10"/>
          <p:cNvSpPr txBox="1"/>
          <p:nvPr/>
        </p:nvSpPr>
        <p:spPr>
          <a:xfrm>
            <a:off x="1028700" y="2751662"/>
            <a:ext cx="6488070" cy="3686177"/>
          </a:xfrm>
          <a:prstGeom prst="rect">
            <a:avLst/>
          </a:prstGeom>
        </p:spPr>
        <p:txBody>
          <a:bodyPr lIns="0" tIns="0" rIns="0" bIns="0" rtlCol="0" anchor="t">
            <a:spAutoFit/>
          </a:bodyPr>
          <a:lstStyle/>
          <a:p>
            <a:pPr marL="647700" lvl="1" indent="-323850" algn="just">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自助借还业务：</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just">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个人信息中设置了“借阅次数”字段，书本中设置了“被借次数”、“书籍状态”字段。伴随着借书和还书，发生相应的调整。通过插件来实现。</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1" name="TextBox 11"/>
          <p:cNvSpPr txBox="1"/>
          <p:nvPr/>
        </p:nvSpPr>
        <p:spPr>
          <a:xfrm>
            <a:off x="1028700" y="7208351"/>
            <a:ext cx="16633762" cy="2181227"/>
          </a:xfrm>
          <a:prstGeom prst="rect">
            <a:avLst/>
          </a:prstGeom>
        </p:spPr>
        <p:txBody>
          <a:bodyPr lIns="0" tIns="0" rIns="0" bIns="0" rtlCol="0" anchor="t">
            <a:spAutoFit/>
          </a:bodyPr>
          <a:lstStyle/>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借阅行为分析和书籍推荐：</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借阅记录、个人信息基础资料 的“借阅次数”数据，书本中 “被借次数”数据是主要的考察内容。使用书籍推荐算法计算书籍推荐得分，为指定用户推荐图书。</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10800000">
            <a:off x="14490486" y="-1802279"/>
            <a:ext cx="5332099" cy="5332099"/>
          </a:xfrm>
          <a:custGeom>
            <a:avLst/>
            <a:gdLst/>
            <a:ahLst/>
            <a:cxnLst/>
            <a:rect l="l" t="t" r="r" b="b"/>
            <a:pathLst>
              <a:path w="5332099" h="5332099">
                <a:moveTo>
                  <a:pt x="0" y="0"/>
                </a:moveTo>
                <a:lnTo>
                  <a:pt x="5332098" y="0"/>
                </a:lnTo>
                <a:lnTo>
                  <a:pt x="5332098" y="5332098"/>
                </a:lnTo>
                <a:lnTo>
                  <a:pt x="0" y="5332098"/>
                </a:lnTo>
                <a:lnTo>
                  <a:pt x="0" y="0"/>
                </a:lnTo>
                <a:close/>
              </a:path>
            </a:pathLst>
          </a:custGeom>
          <a:blipFill>
            <a:blip r:embed="rId1">
              <a:alphaModFix amt="64000"/>
            </a:blip>
            <a:stretch>
              <a:fillRect/>
            </a:stretch>
          </a:blipFill>
        </p:spPr>
      </p:sp>
      <p:sp>
        <p:nvSpPr>
          <p:cNvPr id="3" name="Freeform 3"/>
          <p:cNvSpPr/>
          <p:nvPr/>
        </p:nvSpPr>
        <p:spPr>
          <a:xfrm rot="5400000">
            <a:off x="10172049" y="-4358488"/>
            <a:ext cx="11814762" cy="11814762"/>
          </a:xfrm>
          <a:custGeom>
            <a:avLst/>
            <a:gdLst/>
            <a:ahLst/>
            <a:cxnLst/>
            <a:rect l="l" t="t" r="r" b="b"/>
            <a:pathLst>
              <a:path w="11814762" h="11814762">
                <a:moveTo>
                  <a:pt x="0" y="0"/>
                </a:moveTo>
                <a:lnTo>
                  <a:pt x="11814763" y="0"/>
                </a:lnTo>
                <a:lnTo>
                  <a:pt x="11814763" y="11814763"/>
                </a:lnTo>
                <a:lnTo>
                  <a:pt x="0" y="11814763"/>
                </a:lnTo>
                <a:lnTo>
                  <a:pt x="0" y="0"/>
                </a:lnTo>
                <a:close/>
              </a:path>
            </a:pathLst>
          </a:custGeom>
          <a:blipFill>
            <a:blip r:embed="rId2"/>
            <a:stretch>
              <a:fillRect/>
            </a:stretch>
          </a:blipFill>
        </p:spPr>
      </p:sp>
      <p:sp>
        <p:nvSpPr>
          <p:cNvPr id="4" name="Freeform 4"/>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3"/>
            <a:stretch>
              <a:fillRect r="-122994"/>
            </a:stretch>
          </a:blipFill>
        </p:spPr>
      </p:sp>
      <p:sp>
        <p:nvSpPr>
          <p:cNvPr id="5" name="Freeform 5"/>
          <p:cNvSpPr/>
          <p:nvPr/>
        </p:nvSpPr>
        <p:spPr>
          <a:xfrm rot="-10800000">
            <a:off x="-3344616" y="5448689"/>
            <a:ext cx="7147989" cy="7147989"/>
          </a:xfrm>
          <a:custGeom>
            <a:avLst/>
            <a:gdLst/>
            <a:ahLst/>
            <a:cxnLst/>
            <a:rect l="l" t="t" r="r" b="b"/>
            <a:pathLst>
              <a:path w="7147989" h="7147989">
                <a:moveTo>
                  <a:pt x="0" y="0"/>
                </a:moveTo>
                <a:lnTo>
                  <a:pt x="7147989" y="0"/>
                </a:lnTo>
                <a:lnTo>
                  <a:pt x="7147989" y="7147990"/>
                </a:lnTo>
                <a:lnTo>
                  <a:pt x="0" y="7147990"/>
                </a:lnTo>
                <a:lnTo>
                  <a:pt x="0" y="0"/>
                </a:lnTo>
                <a:close/>
              </a:path>
            </a:pathLst>
          </a:custGeom>
          <a:blipFill>
            <a:blip r:embed="rId1">
              <a:alphaModFix amt="64000"/>
            </a:blip>
            <a:stretch>
              <a:fillRect/>
            </a:stretch>
          </a:blipFill>
        </p:spPr>
      </p:sp>
      <p:sp>
        <p:nvSpPr>
          <p:cNvPr id="6" name="Freeform 6"/>
          <p:cNvSpPr/>
          <p:nvPr/>
        </p:nvSpPr>
        <p:spPr>
          <a:xfrm rot="5400000">
            <a:off x="229378" y="5880625"/>
            <a:ext cx="7306715" cy="7306715"/>
          </a:xfrm>
          <a:custGeom>
            <a:avLst/>
            <a:gdLst/>
            <a:ahLst/>
            <a:cxnLst/>
            <a:rect l="l" t="t" r="r" b="b"/>
            <a:pathLst>
              <a:path w="7306715" h="7306715">
                <a:moveTo>
                  <a:pt x="0" y="0"/>
                </a:moveTo>
                <a:lnTo>
                  <a:pt x="7306716" y="0"/>
                </a:lnTo>
                <a:lnTo>
                  <a:pt x="7306716" y="7306715"/>
                </a:lnTo>
                <a:lnTo>
                  <a:pt x="0" y="7306715"/>
                </a:lnTo>
                <a:lnTo>
                  <a:pt x="0" y="0"/>
                </a:lnTo>
                <a:close/>
              </a:path>
            </a:pathLst>
          </a:custGeom>
          <a:blipFill>
            <a:blip r:embed="rId2"/>
            <a:stretch>
              <a:fillRect/>
            </a:stretch>
          </a:blipFill>
        </p:spPr>
      </p:sp>
      <p:grpSp>
        <p:nvGrpSpPr>
          <p:cNvPr id="7" name="Group 7"/>
          <p:cNvGrpSpPr/>
          <p:nvPr/>
        </p:nvGrpSpPr>
        <p:grpSpPr>
          <a:xfrm rot="0">
            <a:off x="1919441" y="2494984"/>
            <a:ext cx="5617981" cy="56179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0" name="Freeform 10"/>
          <p:cNvSpPr/>
          <p:nvPr/>
        </p:nvSpPr>
        <p:spPr>
          <a:xfrm>
            <a:off x="15931943" y="7930943"/>
            <a:ext cx="1327357" cy="1327357"/>
          </a:xfrm>
          <a:custGeom>
            <a:avLst/>
            <a:gdLst/>
            <a:ahLst/>
            <a:cxnLst/>
            <a:rect l="l" t="t" r="r" b="b"/>
            <a:pathLst>
              <a:path w="1327357" h="1327357">
                <a:moveTo>
                  <a:pt x="0" y="0"/>
                </a:moveTo>
                <a:lnTo>
                  <a:pt x="1327357" y="0"/>
                </a:lnTo>
                <a:lnTo>
                  <a:pt x="1327357" y="1327357"/>
                </a:lnTo>
                <a:lnTo>
                  <a:pt x="0" y="1327357"/>
                </a:lnTo>
                <a:lnTo>
                  <a:pt x="0" y="0"/>
                </a:lnTo>
                <a:close/>
              </a:path>
            </a:pathLst>
          </a:custGeom>
          <a:blipFill>
            <a:blip r:embed="rId4"/>
            <a:stretch>
              <a:fillRect/>
            </a:stretch>
          </a:blipFill>
        </p:spPr>
      </p:sp>
      <p:grpSp>
        <p:nvGrpSpPr>
          <p:cNvPr id="11" name="Group 11"/>
          <p:cNvGrpSpPr/>
          <p:nvPr/>
        </p:nvGrpSpPr>
        <p:grpSpPr>
          <a:xfrm rot="0">
            <a:off x="13605551" y="4050200"/>
            <a:ext cx="879513" cy="98281"/>
            <a:chOff x="0" y="0"/>
            <a:chExt cx="231641" cy="25885"/>
          </a:xfrm>
        </p:grpSpPr>
        <p:sp>
          <p:nvSpPr>
            <p:cNvPr id="12" name="Freeform 12"/>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2A52FF"/>
            </a:solidFill>
          </p:spPr>
        </p:sp>
        <p:sp>
          <p:nvSpPr>
            <p:cNvPr id="13" name="TextBox 13"/>
            <p:cNvSpPr txBox="1"/>
            <p:nvPr/>
          </p:nvSpPr>
          <p:spPr>
            <a:xfrm>
              <a:off x="0" y="-28575"/>
              <a:ext cx="231641" cy="54460"/>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rot="-2137571">
            <a:off x="12434087" y="1823601"/>
            <a:ext cx="774717" cy="774717"/>
          </a:xfrm>
          <a:custGeom>
            <a:avLst/>
            <a:gdLst/>
            <a:ahLst/>
            <a:cxnLst/>
            <a:rect l="l" t="t" r="r" b="b"/>
            <a:pathLst>
              <a:path w="774717" h="774717">
                <a:moveTo>
                  <a:pt x="0" y="0"/>
                </a:moveTo>
                <a:lnTo>
                  <a:pt x="774717" y="0"/>
                </a:lnTo>
                <a:lnTo>
                  <a:pt x="774717" y="774716"/>
                </a:lnTo>
                <a:lnTo>
                  <a:pt x="0" y="774716"/>
                </a:lnTo>
                <a:lnTo>
                  <a:pt x="0" y="0"/>
                </a:lnTo>
                <a:close/>
              </a:path>
            </a:pathLst>
          </a:custGeom>
          <a:blipFill>
            <a:blip r:embed="rId4"/>
            <a:stretch>
              <a:fillRect/>
            </a:stretch>
          </a:blipFill>
        </p:spPr>
      </p:sp>
      <p:sp>
        <p:nvSpPr>
          <p:cNvPr id="15" name="Freeform 15"/>
          <p:cNvSpPr/>
          <p:nvPr/>
        </p:nvSpPr>
        <p:spPr>
          <a:xfrm rot="-2137571">
            <a:off x="1793404" y="1985076"/>
            <a:ext cx="774717" cy="774717"/>
          </a:xfrm>
          <a:custGeom>
            <a:avLst/>
            <a:gdLst/>
            <a:ahLst/>
            <a:cxnLst/>
            <a:rect l="l" t="t" r="r" b="b"/>
            <a:pathLst>
              <a:path w="774717" h="774717">
                <a:moveTo>
                  <a:pt x="0" y="0"/>
                </a:moveTo>
                <a:lnTo>
                  <a:pt x="774717" y="0"/>
                </a:lnTo>
                <a:lnTo>
                  <a:pt x="774717" y="774717"/>
                </a:lnTo>
                <a:lnTo>
                  <a:pt x="0" y="774717"/>
                </a:lnTo>
                <a:lnTo>
                  <a:pt x="0" y="0"/>
                </a:lnTo>
                <a:close/>
              </a:path>
            </a:pathLst>
          </a:custGeom>
          <a:blipFill>
            <a:blip r:embed="rId4"/>
            <a:stretch>
              <a:fillRect/>
            </a:stretch>
          </a:blipFill>
        </p:spPr>
      </p:sp>
      <p:sp>
        <p:nvSpPr>
          <p:cNvPr id="16" name="Freeform 16"/>
          <p:cNvSpPr/>
          <p:nvPr/>
        </p:nvSpPr>
        <p:spPr>
          <a:xfrm>
            <a:off x="1567749" y="2372435"/>
            <a:ext cx="6648385" cy="6368780"/>
          </a:xfrm>
          <a:custGeom>
            <a:avLst/>
            <a:gdLst/>
            <a:ahLst/>
            <a:cxnLst/>
            <a:rect l="l" t="t" r="r" b="b"/>
            <a:pathLst>
              <a:path w="6648385" h="6368780">
                <a:moveTo>
                  <a:pt x="0" y="0"/>
                </a:moveTo>
                <a:lnTo>
                  <a:pt x="6648385" y="0"/>
                </a:lnTo>
                <a:lnTo>
                  <a:pt x="6648385" y="6368780"/>
                </a:lnTo>
                <a:lnTo>
                  <a:pt x="0" y="6368780"/>
                </a:lnTo>
                <a:lnTo>
                  <a:pt x="0" y="0"/>
                </a:lnTo>
                <a:close/>
              </a:path>
            </a:pathLst>
          </a:custGeom>
          <a:blipFill>
            <a:blip r:embed="rId5"/>
            <a:stretch>
              <a:fillRect/>
            </a:stretch>
          </a:blipFill>
        </p:spPr>
      </p:sp>
      <p:sp>
        <p:nvSpPr>
          <p:cNvPr id="17" name="TextBox 17"/>
          <p:cNvSpPr txBox="1"/>
          <p:nvPr/>
        </p:nvSpPr>
        <p:spPr>
          <a:xfrm>
            <a:off x="8225790" y="4565015"/>
            <a:ext cx="6601460" cy="1866900"/>
          </a:xfrm>
          <a:prstGeom prst="rect">
            <a:avLst/>
          </a:prstGeom>
        </p:spPr>
        <p:txBody>
          <a:bodyPr wrap="square" lIns="0" tIns="0" rIns="0" bIns="0" rtlCol="0" anchor="t">
            <a:spAutoFit/>
          </a:bodyPr>
          <a:lstStyle/>
          <a:p>
            <a:pPr algn="l">
              <a:lnSpc>
                <a:spcPts val="14560"/>
              </a:lnSpc>
              <a:spcBef>
                <a:spcPct val="0"/>
              </a:spcBef>
            </a:pPr>
            <a:r>
              <a:rPr lang="en-US" sz="104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功能展示</a:t>
            </a:r>
            <a:endParaRPr lang="en-US" sz="104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8" name="TextBox 18"/>
          <p:cNvSpPr txBox="1"/>
          <p:nvPr/>
        </p:nvSpPr>
        <p:spPr>
          <a:xfrm>
            <a:off x="8471724" y="2967851"/>
            <a:ext cx="5133826" cy="1500506"/>
          </a:xfrm>
          <a:prstGeom prst="rect">
            <a:avLst/>
          </a:prstGeom>
        </p:spPr>
        <p:txBody>
          <a:bodyPr lIns="0" tIns="0" rIns="0" bIns="0" rtlCol="0" anchor="t">
            <a:spAutoFit/>
          </a:bodyPr>
          <a:lstStyle/>
          <a:p>
            <a:pPr algn="l">
              <a:lnSpc>
                <a:spcPts val="12320"/>
              </a:lnSpc>
              <a:spcBef>
                <a:spcPct val="0"/>
              </a:spcBef>
            </a:pPr>
            <a:r>
              <a:rPr lang="en-US" sz="88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PART 04</a:t>
            </a:r>
            <a:endParaRPr lang="en-US" sz="88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9" name="TextBox 19"/>
          <p:cNvSpPr txBox="1"/>
          <p:nvPr/>
        </p:nvSpPr>
        <p:spPr>
          <a:xfrm>
            <a:off x="8471724" y="6562864"/>
            <a:ext cx="7924726" cy="471805"/>
          </a:xfrm>
          <a:prstGeom prst="rect">
            <a:avLst/>
          </a:prstGeom>
        </p:spPr>
        <p:txBody>
          <a:bodyPr lIns="0" tIns="0" rIns="0" bIns="0" rtlCol="0" anchor="t">
            <a:spAutoFit/>
          </a:bodyPr>
          <a:lstStyle/>
          <a:p>
            <a:pPr algn="l">
              <a:lnSpc>
                <a:spcPts val="3920"/>
              </a:lnSpc>
              <a:spcBef>
                <a:spcPct val="0"/>
              </a:spcBef>
            </a:pPr>
            <a:r>
              <a:rPr lang="en-US" sz="2800" spc="419">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Function Display</a:t>
            </a:r>
            <a:endParaRPr lang="en-US" sz="2800" spc="419">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TextBox 5"/>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登录界面</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6" name="Freeform 6"/>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7" name="Freeform 7"/>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8" name="Freeform 8"/>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9" name="Freeform 9"/>
          <p:cNvSpPr/>
          <p:nvPr/>
        </p:nvSpPr>
        <p:spPr>
          <a:xfrm>
            <a:off x="1514205" y="2525769"/>
            <a:ext cx="13389170" cy="7074753"/>
          </a:xfrm>
          <a:custGeom>
            <a:avLst/>
            <a:gdLst/>
            <a:ahLst/>
            <a:cxnLst/>
            <a:rect l="l" t="t" r="r" b="b"/>
            <a:pathLst>
              <a:path w="13389170" h="7074753">
                <a:moveTo>
                  <a:pt x="0" y="0"/>
                </a:moveTo>
                <a:lnTo>
                  <a:pt x="13389170" y="0"/>
                </a:lnTo>
                <a:lnTo>
                  <a:pt x="13389170" y="7074753"/>
                </a:lnTo>
                <a:lnTo>
                  <a:pt x="0" y="7074753"/>
                </a:lnTo>
                <a:lnTo>
                  <a:pt x="0" y="0"/>
                </a:lnTo>
                <a:close/>
              </a:path>
            </a:pathLst>
          </a:custGeom>
          <a:blipFill>
            <a:blip r:embed="rId5"/>
            <a:stretch>
              <a:fillRect/>
            </a:stretch>
          </a:blipFill>
        </p:spPr>
      </p:sp>
      <p:sp>
        <p:nvSpPr>
          <p:cNvPr id="10" name="TextBox 10"/>
          <p:cNvSpPr txBox="1"/>
          <p:nvPr/>
        </p:nvSpPr>
        <p:spPr>
          <a:xfrm>
            <a:off x="15043788" y="3766499"/>
            <a:ext cx="2925203" cy="2980693"/>
          </a:xfrm>
          <a:prstGeom prst="rect">
            <a:avLst/>
          </a:prstGeom>
        </p:spPr>
        <p:txBody>
          <a:bodyPr lIns="0" tIns="0" rIns="0" bIns="0" rtlCol="0" anchor="t">
            <a:spAutoFit/>
          </a:bodyPr>
          <a:lstStyle/>
          <a:p>
            <a:pPr algn="ctr">
              <a:lnSpc>
                <a:spcPts val="6400"/>
              </a:lnSpc>
              <a:spcBef>
                <a:spcPct val="0"/>
              </a:spcBef>
            </a:pPr>
            <a:r>
              <a:rPr lang="en-US" sz="3200">
                <a:solidFill>
                  <a:srgbClr val="231F2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登录页</a:t>
            </a:r>
            <a:endParaRPr lang="en-US" sz="3200">
              <a:solidFill>
                <a:srgbClr val="231F2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marL="647700" lvl="1" indent="-323850" algn="l">
              <a:lnSpc>
                <a:spcPts val="6000"/>
              </a:lnSpc>
              <a:buFont typeface="Arial" panose="020B0604020202020204"/>
              <a:buChar char="•"/>
            </a:pPr>
            <a:r>
              <a:rPr lang="en-US" sz="3000">
                <a:solidFill>
                  <a:srgbClr val="231F2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绿色主题色</a:t>
            </a:r>
            <a:endParaRPr lang="en-US" sz="3000">
              <a:solidFill>
                <a:srgbClr val="231F2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231F2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色调统一</a:t>
            </a:r>
            <a:endParaRPr lang="en-US" sz="3000">
              <a:solidFill>
                <a:srgbClr val="231F2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231F2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团队logo</a:t>
            </a:r>
            <a:endParaRPr lang="en-US" sz="3000">
              <a:solidFill>
                <a:srgbClr val="231F2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TextBox 5"/>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首页</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6" name="Freeform 6"/>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7" name="Freeform 7"/>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8" name="Freeform 8"/>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9" name="Freeform 9"/>
          <p:cNvSpPr/>
          <p:nvPr/>
        </p:nvSpPr>
        <p:spPr>
          <a:xfrm>
            <a:off x="1452880" y="2375272"/>
            <a:ext cx="12999404" cy="6883028"/>
          </a:xfrm>
          <a:custGeom>
            <a:avLst/>
            <a:gdLst/>
            <a:ahLst/>
            <a:cxnLst/>
            <a:rect l="l" t="t" r="r" b="b"/>
            <a:pathLst>
              <a:path w="12999404" h="6883028">
                <a:moveTo>
                  <a:pt x="0" y="0"/>
                </a:moveTo>
                <a:lnTo>
                  <a:pt x="12999404" y="0"/>
                </a:lnTo>
                <a:lnTo>
                  <a:pt x="12999404" y="6883028"/>
                </a:lnTo>
                <a:lnTo>
                  <a:pt x="0" y="6883028"/>
                </a:lnTo>
                <a:lnTo>
                  <a:pt x="0" y="0"/>
                </a:lnTo>
                <a:close/>
              </a:path>
            </a:pathLst>
          </a:custGeom>
          <a:blipFill>
            <a:blip r:embed="rId5"/>
            <a:stretch>
              <a:fillRect/>
            </a:stretch>
          </a:blipFill>
        </p:spPr>
      </p:sp>
      <p:sp>
        <p:nvSpPr>
          <p:cNvPr id="10" name="TextBox 10"/>
          <p:cNvSpPr txBox="1"/>
          <p:nvPr/>
        </p:nvSpPr>
        <p:spPr>
          <a:xfrm>
            <a:off x="14903375" y="4119241"/>
            <a:ext cx="2906960" cy="2228218"/>
          </a:xfrm>
          <a:prstGeom prst="rect">
            <a:avLst/>
          </a:prstGeom>
        </p:spPr>
        <p:txBody>
          <a:bodyPr lIns="0" tIns="0" rIns="0" bIns="0" rtlCol="0" anchor="t">
            <a:spAutoFit/>
          </a:bodyPr>
          <a:lstStyle/>
          <a:p>
            <a:pPr algn="ctr">
              <a:lnSpc>
                <a:spcPts val="6400"/>
              </a:lnSpc>
              <a:spcBef>
                <a:spcPct val="0"/>
              </a:spcBef>
            </a:pPr>
            <a:r>
              <a:rPr lang="en-US" sz="32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首页菜单</a:t>
            </a:r>
            <a:endParaRPr lang="en-US" sz="32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美观合理</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用户体验好</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1246805" y="2328827"/>
            <a:ext cx="8115300" cy="2715002"/>
          </a:xfrm>
          <a:custGeom>
            <a:avLst/>
            <a:gdLst/>
            <a:ahLst/>
            <a:cxnLst/>
            <a:rect l="l" t="t" r="r" b="b"/>
            <a:pathLst>
              <a:path w="8115300" h="2715002">
                <a:moveTo>
                  <a:pt x="0" y="0"/>
                </a:moveTo>
                <a:lnTo>
                  <a:pt x="8115300" y="0"/>
                </a:lnTo>
                <a:lnTo>
                  <a:pt x="8115300" y="2715001"/>
                </a:lnTo>
                <a:lnTo>
                  <a:pt x="0" y="2715001"/>
                </a:lnTo>
                <a:lnTo>
                  <a:pt x="0" y="0"/>
                </a:lnTo>
                <a:close/>
              </a:path>
            </a:pathLst>
          </a:custGeom>
          <a:blipFill>
            <a:blip r:embed="rId5"/>
            <a:stretch>
              <a:fillRect/>
            </a:stretch>
          </a:blipFill>
        </p:spPr>
      </p:sp>
      <p:sp>
        <p:nvSpPr>
          <p:cNvPr id="9" name="Freeform 9"/>
          <p:cNvSpPr/>
          <p:nvPr/>
        </p:nvSpPr>
        <p:spPr>
          <a:xfrm>
            <a:off x="499881" y="4643400"/>
            <a:ext cx="8063912" cy="3326595"/>
          </a:xfrm>
          <a:custGeom>
            <a:avLst/>
            <a:gdLst/>
            <a:ahLst/>
            <a:cxnLst/>
            <a:rect l="l" t="t" r="r" b="b"/>
            <a:pathLst>
              <a:path w="8063912" h="3326595">
                <a:moveTo>
                  <a:pt x="0" y="0"/>
                </a:moveTo>
                <a:lnTo>
                  <a:pt x="8063912" y="0"/>
                </a:lnTo>
                <a:lnTo>
                  <a:pt x="8063912" y="3326595"/>
                </a:lnTo>
                <a:lnTo>
                  <a:pt x="0" y="3326595"/>
                </a:lnTo>
                <a:lnTo>
                  <a:pt x="0" y="0"/>
                </a:lnTo>
                <a:close/>
              </a:path>
            </a:pathLst>
          </a:custGeom>
          <a:blipFill>
            <a:blip r:embed="rId6"/>
            <a:stretch>
              <a:fillRect/>
            </a:stretch>
          </a:blipFill>
        </p:spPr>
      </p:sp>
      <p:sp>
        <p:nvSpPr>
          <p:cNvPr id="10" name="TextBox 10"/>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学生-个人中心</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1" name="TextBox 11"/>
          <p:cNvSpPr txBox="1"/>
          <p:nvPr/>
        </p:nvSpPr>
        <p:spPr>
          <a:xfrm>
            <a:off x="4094480" y="8394065"/>
            <a:ext cx="2574925" cy="1538605"/>
          </a:xfrm>
          <a:prstGeom prst="rect">
            <a:avLst/>
          </a:prstGeom>
        </p:spPr>
        <p:txBody>
          <a:bodyPr wrap="square"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个人信息</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l">
              <a:lnSpc>
                <a:spcPts val="6000"/>
              </a:lnSpc>
              <a:spcBef>
                <a:spcPct val="0"/>
              </a:spcBef>
            </a:pPr>
          </a:p>
        </p:txBody>
      </p:sp>
      <p:sp>
        <p:nvSpPr>
          <p:cNvPr id="12" name="TextBox 12"/>
          <p:cNvSpPr txBox="1"/>
          <p:nvPr/>
        </p:nvSpPr>
        <p:spPr>
          <a:xfrm>
            <a:off x="4094480" y="9029700"/>
            <a:ext cx="1812925" cy="768985"/>
          </a:xfrm>
          <a:prstGeom prst="rect">
            <a:avLst/>
          </a:prstGeom>
        </p:spPr>
        <p:txBody>
          <a:bodyPr wrap="square"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我的课程</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3" name="Freeform 13"/>
          <p:cNvSpPr/>
          <p:nvPr/>
        </p:nvSpPr>
        <p:spPr>
          <a:xfrm>
            <a:off x="8639993" y="5306065"/>
            <a:ext cx="8316225" cy="4516902"/>
          </a:xfrm>
          <a:custGeom>
            <a:avLst/>
            <a:gdLst/>
            <a:ahLst/>
            <a:cxnLst/>
            <a:rect l="l" t="t" r="r" b="b"/>
            <a:pathLst>
              <a:path w="8316225" h="4516902">
                <a:moveTo>
                  <a:pt x="0" y="0"/>
                </a:moveTo>
                <a:lnTo>
                  <a:pt x="8316225" y="0"/>
                </a:lnTo>
                <a:lnTo>
                  <a:pt x="8316225" y="4516902"/>
                </a:lnTo>
                <a:lnTo>
                  <a:pt x="0" y="4516902"/>
                </a:lnTo>
                <a:lnTo>
                  <a:pt x="0" y="0"/>
                </a:lnTo>
                <a:close/>
              </a:path>
            </a:pathLst>
          </a:custGeom>
          <a:blipFill>
            <a:blip r:embed="rId7"/>
            <a:stretch>
              <a:fillRect/>
            </a:stretch>
          </a:blipFill>
        </p:spPr>
      </p:sp>
      <p:sp>
        <p:nvSpPr>
          <p:cNvPr id="14" name="Freeform 14"/>
          <p:cNvSpPr/>
          <p:nvPr/>
        </p:nvSpPr>
        <p:spPr>
          <a:xfrm>
            <a:off x="9566456" y="3274838"/>
            <a:ext cx="8402534" cy="4201267"/>
          </a:xfrm>
          <a:custGeom>
            <a:avLst/>
            <a:gdLst/>
            <a:ahLst/>
            <a:cxnLst/>
            <a:rect l="l" t="t" r="r" b="b"/>
            <a:pathLst>
              <a:path w="8402534" h="4201267">
                <a:moveTo>
                  <a:pt x="0" y="0"/>
                </a:moveTo>
                <a:lnTo>
                  <a:pt x="8402534" y="0"/>
                </a:lnTo>
                <a:lnTo>
                  <a:pt x="8402534" y="4201267"/>
                </a:lnTo>
                <a:lnTo>
                  <a:pt x="0" y="4201267"/>
                </a:lnTo>
                <a:lnTo>
                  <a:pt x="0" y="0"/>
                </a:lnTo>
                <a:close/>
              </a:path>
            </a:pathLst>
          </a:custGeom>
          <a:blipFill>
            <a:blip r:embed="rId8"/>
            <a:stretch>
              <a:fillRect/>
            </a:stretch>
          </a:blipFill>
        </p:spPr>
      </p:sp>
      <p:sp>
        <p:nvSpPr>
          <p:cNvPr id="15" name="TextBox 15"/>
          <p:cNvSpPr txBox="1"/>
          <p:nvPr/>
        </p:nvSpPr>
        <p:spPr>
          <a:xfrm>
            <a:off x="13379450" y="1499870"/>
            <a:ext cx="2627630" cy="1538605"/>
          </a:xfrm>
          <a:prstGeom prst="rect">
            <a:avLst/>
          </a:prstGeom>
        </p:spPr>
        <p:txBody>
          <a:bodyPr wrap="square"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我的借阅</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我的评价</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2908234" y="-710476"/>
            <a:ext cx="6423613" cy="6423613"/>
          </a:xfrm>
          <a:custGeom>
            <a:avLst/>
            <a:gdLst/>
            <a:ahLst/>
            <a:cxnLst/>
            <a:rect l="l" t="t" r="r" b="b"/>
            <a:pathLst>
              <a:path w="6423613" h="6423613">
                <a:moveTo>
                  <a:pt x="0" y="0"/>
                </a:moveTo>
                <a:lnTo>
                  <a:pt x="6423614" y="0"/>
                </a:lnTo>
                <a:lnTo>
                  <a:pt x="6423614" y="6423613"/>
                </a:lnTo>
                <a:lnTo>
                  <a:pt x="0" y="6423613"/>
                </a:lnTo>
                <a:lnTo>
                  <a:pt x="0" y="0"/>
                </a:lnTo>
                <a:close/>
              </a:path>
            </a:pathLst>
          </a:custGeom>
          <a:blipFill>
            <a:blip r:embed="rId1">
              <a:alphaModFix amt="65999"/>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14679440" y="5658343"/>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5577740" y="2282035"/>
            <a:ext cx="13679810" cy="13679810"/>
          </a:xfrm>
          <a:custGeom>
            <a:avLst/>
            <a:gdLst/>
            <a:ahLst/>
            <a:cxnLst/>
            <a:rect l="l" t="t" r="r" b="b"/>
            <a:pathLst>
              <a:path w="13679810" h="13679810">
                <a:moveTo>
                  <a:pt x="0" y="0"/>
                </a:moveTo>
                <a:lnTo>
                  <a:pt x="13679810" y="0"/>
                </a:lnTo>
                <a:lnTo>
                  <a:pt x="13679810" y="13679810"/>
                </a:lnTo>
                <a:lnTo>
                  <a:pt x="0" y="13679810"/>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5" name="Freeform 5"/>
          <p:cNvSpPr/>
          <p:nvPr/>
        </p:nvSpPr>
        <p:spPr>
          <a:xfrm rot="5400000">
            <a:off x="-910071" y="-2633789"/>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400000">
            <a:off x="16081043" y="1420274"/>
            <a:ext cx="861761" cy="861761"/>
          </a:xfrm>
          <a:custGeom>
            <a:avLst/>
            <a:gdLst/>
            <a:ahLst/>
            <a:cxnLst/>
            <a:rect l="l" t="t" r="r" b="b"/>
            <a:pathLst>
              <a:path w="861761" h="861761">
                <a:moveTo>
                  <a:pt x="0" y="0"/>
                </a:moveTo>
                <a:lnTo>
                  <a:pt x="861762" y="0"/>
                </a:lnTo>
                <a:lnTo>
                  <a:pt x="861762" y="861761"/>
                </a:lnTo>
                <a:lnTo>
                  <a:pt x="0" y="861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9121940"/>
            <a:ext cx="10342794" cy="112830"/>
          </a:xfrm>
          <a:custGeom>
            <a:avLst/>
            <a:gdLst/>
            <a:ahLst/>
            <a:cxnLst/>
            <a:rect l="l" t="t" r="r" b="b"/>
            <a:pathLst>
              <a:path w="10342794" h="112830">
                <a:moveTo>
                  <a:pt x="0" y="0"/>
                </a:moveTo>
                <a:lnTo>
                  <a:pt x="10342794" y="0"/>
                </a:lnTo>
                <a:lnTo>
                  <a:pt x="10342794" y="112830"/>
                </a:lnTo>
                <a:lnTo>
                  <a:pt x="0" y="1128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028700" y="1305050"/>
            <a:ext cx="5309554" cy="1184275"/>
          </a:xfrm>
          <a:prstGeom prst="rect">
            <a:avLst/>
          </a:prstGeom>
        </p:spPr>
        <p:txBody>
          <a:bodyPr lIns="0" tIns="0" rIns="0" bIns="0" rtlCol="0" anchor="t">
            <a:spAutoFit/>
          </a:bodyPr>
          <a:lstStyle/>
          <a:p>
            <a:pPr algn="l">
              <a:lnSpc>
                <a:spcPts val="9800"/>
              </a:lnSpc>
            </a:pPr>
            <a:r>
              <a:rPr lang="en-US" sz="70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项目背景</a:t>
            </a:r>
            <a:endParaRPr lang="en-US" sz="70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grpSp>
        <p:nvGrpSpPr>
          <p:cNvPr id="9" name="Group 9"/>
          <p:cNvGrpSpPr/>
          <p:nvPr/>
        </p:nvGrpSpPr>
        <p:grpSpPr>
          <a:xfrm rot="0">
            <a:off x="1345195" y="2909873"/>
            <a:ext cx="15597609" cy="6558076"/>
            <a:chOff x="0" y="0"/>
            <a:chExt cx="4108012" cy="1727230"/>
          </a:xfrm>
        </p:grpSpPr>
        <p:sp>
          <p:nvSpPr>
            <p:cNvPr id="10" name="Freeform 10"/>
            <p:cNvSpPr/>
            <p:nvPr/>
          </p:nvSpPr>
          <p:spPr>
            <a:xfrm>
              <a:off x="0" y="0"/>
              <a:ext cx="4108012" cy="1727230"/>
            </a:xfrm>
            <a:custGeom>
              <a:avLst/>
              <a:gdLst/>
              <a:ahLst/>
              <a:cxnLst/>
              <a:rect l="l" t="t" r="r" b="b"/>
              <a:pathLst>
                <a:path w="4108012" h="1727230">
                  <a:moveTo>
                    <a:pt x="25314" y="0"/>
                  </a:moveTo>
                  <a:lnTo>
                    <a:pt x="4082698" y="0"/>
                  </a:lnTo>
                  <a:cubicBezTo>
                    <a:pt x="4096679" y="0"/>
                    <a:pt x="4108012" y="11333"/>
                    <a:pt x="4108012" y="25314"/>
                  </a:cubicBezTo>
                  <a:lnTo>
                    <a:pt x="4108012" y="1701916"/>
                  </a:lnTo>
                  <a:cubicBezTo>
                    <a:pt x="4108012" y="1715896"/>
                    <a:pt x="4096679" y="1727230"/>
                    <a:pt x="4082698" y="1727230"/>
                  </a:cubicBezTo>
                  <a:lnTo>
                    <a:pt x="25314" y="1727230"/>
                  </a:lnTo>
                  <a:cubicBezTo>
                    <a:pt x="18600" y="1727230"/>
                    <a:pt x="12162" y="1724563"/>
                    <a:pt x="7414" y="1719816"/>
                  </a:cubicBezTo>
                  <a:cubicBezTo>
                    <a:pt x="2667" y="1715068"/>
                    <a:pt x="0" y="1708630"/>
                    <a:pt x="0" y="1701916"/>
                  </a:cubicBezTo>
                  <a:lnTo>
                    <a:pt x="0" y="25314"/>
                  </a:lnTo>
                  <a:cubicBezTo>
                    <a:pt x="0" y="11333"/>
                    <a:pt x="11333" y="0"/>
                    <a:pt x="25314" y="0"/>
                  </a:cubicBezTo>
                  <a:close/>
                </a:path>
              </a:pathLst>
            </a:custGeom>
            <a:solidFill>
              <a:srgbClr val="FFFFFF"/>
            </a:solidFill>
            <a:ln cap="rnd">
              <a:noFill/>
              <a:prstDash val="solid"/>
              <a:round/>
            </a:ln>
          </p:spPr>
        </p:sp>
        <p:sp>
          <p:nvSpPr>
            <p:cNvPr id="11" name="TextBox 11"/>
            <p:cNvSpPr txBox="1"/>
            <p:nvPr/>
          </p:nvSpPr>
          <p:spPr>
            <a:xfrm>
              <a:off x="0" y="-47625"/>
              <a:ext cx="4108012" cy="1774855"/>
            </a:xfrm>
            <a:prstGeom prst="rect">
              <a:avLst/>
            </a:prstGeom>
          </p:spPr>
          <p:txBody>
            <a:bodyPr lIns="50800" tIns="50800" rIns="50800" bIns="50800" rtlCol="0" anchor="ctr"/>
            <a:lstStyle/>
            <a:p>
              <a:pPr marL="410210" lvl="1" indent="-205105" algn="l">
                <a:lnSpc>
                  <a:spcPts val="2660"/>
                </a:lnSpc>
                <a:buFont typeface="Arial" panose="020B0604020202020204"/>
                <a:buChar char="•"/>
              </a:pPr>
            </a:p>
          </p:txBody>
        </p:sp>
      </p:grpSp>
      <p:sp>
        <p:nvSpPr>
          <p:cNvPr id="12" name="Freeform 12"/>
          <p:cNvSpPr/>
          <p:nvPr/>
        </p:nvSpPr>
        <p:spPr>
          <a:xfrm>
            <a:off x="10582278" y="9121940"/>
            <a:ext cx="6069244" cy="112830"/>
          </a:xfrm>
          <a:custGeom>
            <a:avLst/>
            <a:gdLst/>
            <a:ahLst/>
            <a:cxnLst/>
            <a:rect l="l" t="t" r="r" b="b"/>
            <a:pathLst>
              <a:path w="6069244" h="112830">
                <a:moveTo>
                  <a:pt x="0" y="0"/>
                </a:moveTo>
                <a:lnTo>
                  <a:pt x="6069244" y="0"/>
                </a:lnTo>
                <a:lnTo>
                  <a:pt x="6069244" y="112830"/>
                </a:lnTo>
                <a:lnTo>
                  <a:pt x="0" y="112830"/>
                </a:lnTo>
                <a:lnTo>
                  <a:pt x="0" y="0"/>
                </a:lnTo>
                <a:close/>
              </a:path>
            </a:pathLst>
          </a:custGeom>
          <a:blipFill>
            <a:blip r:embed="rId7">
              <a:extLst>
                <a:ext uri="{96DAC541-7B7A-43D3-8B79-37D633B846F1}">
                  <asvg:svgBlip xmlns:asvg="http://schemas.microsoft.com/office/drawing/2016/SVG/main" r:embed="rId8"/>
                </a:ext>
              </a:extLst>
            </a:blip>
            <a:stretch>
              <a:fillRect r="-70413"/>
            </a:stretch>
          </a:blipFill>
        </p:spPr>
      </p:sp>
      <p:sp>
        <p:nvSpPr>
          <p:cNvPr id="13" name="TextBox 13"/>
          <p:cNvSpPr txBox="1"/>
          <p:nvPr/>
        </p:nvSpPr>
        <p:spPr>
          <a:xfrm>
            <a:off x="2732773" y="3693994"/>
            <a:ext cx="12822453" cy="4761233"/>
          </a:xfrm>
          <a:prstGeom prst="rect">
            <a:avLst/>
          </a:prstGeom>
        </p:spPr>
        <p:txBody>
          <a:bodyPr lIns="0" tIns="0" rIns="0" bIns="0" rtlCol="0" anchor="t">
            <a:spAutoFit/>
          </a:bodyPr>
          <a:lstStyle/>
          <a:p>
            <a:pPr algn="l">
              <a:lnSpc>
                <a:spcPts val="6400"/>
              </a:lnSpc>
              <a:spcBef>
                <a:spcPct val="0"/>
              </a:spcBef>
            </a:pPr>
            <a:r>
              <a:rPr lang="en-US" sz="32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为贯彻落实</a:t>
            </a:r>
            <a:r>
              <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人工智能技术</a:t>
            </a:r>
            <a:r>
              <a:rPr lang="en-US" sz="32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在教育行业的应用，全面提升优质服务效率，打造一站式校园信息化解决方案，本系统基于</a:t>
            </a:r>
            <a:r>
              <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金蝶云·苍穹</a:t>
            </a:r>
            <a:r>
              <a:rPr lang="en-US" sz="32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平台进行开发智慧校园服务系统。以云原生架构的企业安全级</a:t>
            </a:r>
            <a:r>
              <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苍穹PaaS</a:t>
            </a:r>
            <a:r>
              <a:rPr lang="en-US" sz="32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平台为业务基座之上，集合了动态领域模型、低代码套件、人工智能等技术，在保证</a:t>
            </a:r>
            <a:r>
              <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校园服务</a:t>
            </a:r>
            <a:r>
              <a:rPr lang="en-US" sz="32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业务的安全稳定的同时，对场景进行优化创新，提升校园生活的智能化和效率。</a:t>
            </a:r>
            <a:endParaRPr lang="en-US" sz="32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792849" y="2270059"/>
            <a:ext cx="12787529" cy="5268643"/>
          </a:xfrm>
          <a:custGeom>
            <a:avLst/>
            <a:gdLst/>
            <a:ahLst/>
            <a:cxnLst/>
            <a:rect l="l" t="t" r="r" b="b"/>
            <a:pathLst>
              <a:path w="12787529" h="5268643">
                <a:moveTo>
                  <a:pt x="0" y="0"/>
                </a:moveTo>
                <a:lnTo>
                  <a:pt x="12787529" y="0"/>
                </a:lnTo>
                <a:lnTo>
                  <a:pt x="12787529" y="5268642"/>
                </a:lnTo>
                <a:lnTo>
                  <a:pt x="0" y="5268642"/>
                </a:lnTo>
                <a:lnTo>
                  <a:pt x="0" y="0"/>
                </a:lnTo>
                <a:close/>
              </a:path>
            </a:pathLst>
          </a:custGeom>
          <a:blipFill>
            <a:blip r:embed="rId5"/>
            <a:stretch>
              <a:fillRect/>
            </a:stretch>
          </a:blipFill>
        </p:spPr>
      </p:sp>
      <p:sp>
        <p:nvSpPr>
          <p:cNvPr id="9" name="Freeform 9"/>
          <p:cNvSpPr/>
          <p:nvPr/>
        </p:nvSpPr>
        <p:spPr>
          <a:xfrm>
            <a:off x="3140176" y="5347650"/>
            <a:ext cx="4046438" cy="4685350"/>
          </a:xfrm>
          <a:custGeom>
            <a:avLst/>
            <a:gdLst/>
            <a:ahLst/>
            <a:cxnLst/>
            <a:rect l="l" t="t" r="r" b="b"/>
            <a:pathLst>
              <a:path w="4046438" h="4685350">
                <a:moveTo>
                  <a:pt x="0" y="0"/>
                </a:moveTo>
                <a:lnTo>
                  <a:pt x="4046438" y="0"/>
                </a:lnTo>
                <a:lnTo>
                  <a:pt x="4046438" y="4685349"/>
                </a:lnTo>
                <a:lnTo>
                  <a:pt x="0" y="4685349"/>
                </a:lnTo>
                <a:lnTo>
                  <a:pt x="0" y="0"/>
                </a:lnTo>
                <a:close/>
              </a:path>
            </a:pathLst>
          </a:custGeom>
          <a:blipFill>
            <a:blip r:embed="rId6"/>
            <a:stretch>
              <a:fillRect/>
            </a:stretch>
          </a:blipFill>
        </p:spPr>
      </p:sp>
      <p:sp>
        <p:nvSpPr>
          <p:cNvPr id="10" name="Freeform 10"/>
          <p:cNvSpPr/>
          <p:nvPr/>
        </p:nvSpPr>
        <p:spPr>
          <a:xfrm>
            <a:off x="7599320" y="5347650"/>
            <a:ext cx="4099681" cy="4685350"/>
          </a:xfrm>
          <a:custGeom>
            <a:avLst/>
            <a:gdLst/>
            <a:ahLst/>
            <a:cxnLst/>
            <a:rect l="l" t="t" r="r" b="b"/>
            <a:pathLst>
              <a:path w="4099681" h="4685350">
                <a:moveTo>
                  <a:pt x="0" y="0"/>
                </a:moveTo>
                <a:lnTo>
                  <a:pt x="4099681" y="0"/>
                </a:lnTo>
                <a:lnTo>
                  <a:pt x="4099681" y="4685349"/>
                </a:lnTo>
                <a:lnTo>
                  <a:pt x="0" y="4685349"/>
                </a:lnTo>
                <a:lnTo>
                  <a:pt x="0" y="0"/>
                </a:lnTo>
                <a:close/>
              </a:path>
            </a:pathLst>
          </a:custGeom>
          <a:blipFill>
            <a:blip r:embed="rId7"/>
            <a:stretch>
              <a:fillRect/>
            </a:stretch>
          </a:blipFill>
        </p:spPr>
      </p:sp>
      <p:sp>
        <p:nvSpPr>
          <p:cNvPr id="11" name="TextBox 11"/>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学生-自主选课</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3893800" y="3481070"/>
            <a:ext cx="4635500" cy="748030"/>
          </a:xfrm>
          <a:prstGeom prst="rect">
            <a:avLst/>
          </a:prstGeom>
        </p:spPr>
        <p:txBody>
          <a:bodyPr wrap="square" lIns="0" tIns="0" rIns="0" bIns="0" rtlCol="0" anchor="t">
            <a:spAutoFit/>
          </a:bodyPr>
          <a:lstStyle/>
          <a:p>
            <a:pPr algn="l">
              <a:lnSpc>
                <a:spcPts val="5835"/>
              </a:lnSpc>
              <a:spcBef>
                <a:spcPct val="0"/>
              </a:spcBef>
            </a:pPr>
            <a:r>
              <a:rPr lang="en-US" sz="291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对可报名状态的课程选课</a:t>
            </a:r>
            <a:endParaRPr lang="en-US" sz="291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3" name="TextBox 13"/>
          <p:cNvSpPr txBox="1"/>
          <p:nvPr/>
        </p:nvSpPr>
        <p:spPr>
          <a:xfrm>
            <a:off x="14788470" y="7731870"/>
            <a:ext cx="2286000" cy="695325"/>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弹出选课弹窗</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4" name="TextBox 14"/>
          <p:cNvSpPr txBox="1"/>
          <p:nvPr/>
        </p:nvSpPr>
        <p:spPr>
          <a:xfrm>
            <a:off x="14788470" y="4833251"/>
            <a:ext cx="2286000" cy="2219325"/>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课程状态检验</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时间冲突检验</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重复选课检验</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2247873" y="2282035"/>
            <a:ext cx="13792253" cy="7589205"/>
          </a:xfrm>
          <a:custGeom>
            <a:avLst/>
            <a:gdLst/>
            <a:ahLst/>
            <a:cxnLst/>
            <a:rect l="l" t="t" r="r" b="b"/>
            <a:pathLst>
              <a:path w="13792253" h="7589205">
                <a:moveTo>
                  <a:pt x="0" y="0"/>
                </a:moveTo>
                <a:lnTo>
                  <a:pt x="13792254" y="0"/>
                </a:lnTo>
                <a:lnTo>
                  <a:pt x="13792254" y="7589204"/>
                </a:lnTo>
                <a:lnTo>
                  <a:pt x="0" y="7589204"/>
                </a:lnTo>
                <a:lnTo>
                  <a:pt x="0" y="0"/>
                </a:lnTo>
                <a:close/>
              </a:path>
            </a:pathLst>
          </a:custGeom>
          <a:blipFill>
            <a:blip r:embed="rId5"/>
            <a:stretch>
              <a:fillRect/>
            </a:stretch>
          </a:blipFill>
        </p:spPr>
      </p:sp>
      <p:sp>
        <p:nvSpPr>
          <p:cNvPr id="9" name="TextBox 9"/>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学生-课程表</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0" name="TextBox 10"/>
          <p:cNvSpPr txBox="1"/>
          <p:nvPr/>
        </p:nvSpPr>
        <p:spPr>
          <a:xfrm>
            <a:off x="10185876" y="945917"/>
            <a:ext cx="5854251" cy="699212"/>
          </a:xfrm>
          <a:prstGeom prst="rect">
            <a:avLst/>
          </a:prstGeom>
        </p:spPr>
        <p:txBody>
          <a:bodyPr lIns="0" tIns="0" rIns="0" bIns="0" rtlCol="0" anchor="t">
            <a:spAutoFit/>
          </a:bodyPr>
          <a:lstStyle/>
          <a:p>
            <a:pPr algn="r">
              <a:lnSpc>
                <a:spcPts val="6110"/>
              </a:lnSpc>
              <a:spcBef>
                <a:spcPct val="0"/>
              </a:spcBef>
            </a:pPr>
            <a:r>
              <a:rPr lang="en-US" sz="305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选课成功可在我的课程里查看</a:t>
            </a:r>
            <a:endParaRPr lang="en-US" sz="305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1" name="TextBox 11"/>
          <p:cNvSpPr txBox="1"/>
          <p:nvPr/>
        </p:nvSpPr>
        <p:spPr>
          <a:xfrm>
            <a:off x="6487945" y="983517"/>
            <a:ext cx="2999736" cy="690697"/>
          </a:xfrm>
          <a:prstGeom prst="rect">
            <a:avLst/>
          </a:prstGeom>
        </p:spPr>
        <p:txBody>
          <a:bodyPr lIns="0" tIns="0" rIns="0" bIns="0" rtlCol="0" anchor="t">
            <a:spAutoFit/>
          </a:bodyPr>
          <a:lstStyle/>
          <a:p>
            <a:pPr algn="ctr">
              <a:lnSpc>
                <a:spcPts val="6065"/>
              </a:lnSpc>
              <a:spcBef>
                <a:spcPct val="0"/>
              </a:spcBef>
            </a:pPr>
            <a:r>
              <a:rPr lang="en-US" sz="303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自动生成课程表</a:t>
            </a:r>
            <a:endParaRPr lang="en-US" sz="303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1452880" y="4195056"/>
            <a:ext cx="12379921" cy="5737701"/>
          </a:xfrm>
          <a:custGeom>
            <a:avLst/>
            <a:gdLst/>
            <a:ahLst/>
            <a:cxnLst/>
            <a:rect l="l" t="t" r="r" b="b"/>
            <a:pathLst>
              <a:path w="12379921" h="5737701">
                <a:moveTo>
                  <a:pt x="0" y="0"/>
                </a:moveTo>
                <a:lnTo>
                  <a:pt x="12379921" y="0"/>
                </a:lnTo>
                <a:lnTo>
                  <a:pt x="12379921" y="5737701"/>
                </a:lnTo>
                <a:lnTo>
                  <a:pt x="0" y="5737701"/>
                </a:lnTo>
                <a:lnTo>
                  <a:pt x="0" y="0"/>
                </a:lnTo>
                <a:close/>
              </a:path>
            </a:pathLst>
          </a:custGeom>
          <a:blipFill>
            <a:blip r:embed="rId5"/>
            <a:stretch>
              <a:fillRect/>
            </a:stretch>
          </a:blipFill>
        </p:spPr>
      </p:sp>
      <p:sp>
        <p:nvSpPr>
          <p:cNvPr id="9" name="Freeform 9"/>
          <p:cNvSpPr/>
          <p:nvPr/>
        </p:nvSpPr>
        <p:spPr>
          <a:xfrm>
            <a:off x="10034139" y="1028700"/>
            <a:ext cx="7934851" cy="4899003"/>
          </a:xfrm>
          <a:custGeom>
            <a:avLst/>
            <a:gdLst/>
            <a:ahLst/>
            <a:cxnLst/>
            <a:rect l="l" t="t" r="r" b="b"/>
            <a:pathLst>
              <a:path w="7934851" h="4899003">
                <a:moveTo>
                  <a:pt x="0" y="0"/>
                </a:moveTo>
                <a:lnTo>
                  <a:pt x="7934851" y="0"/>
                </a:lnTo>
                <a:lnTo>
                  <a:pt x="7934851" y="4899003"/>
                </a:lnTo>
                <a:lnTo>
                  <a:pt x="0" y="4899003"/>
                </a:lnTo>
                <a:lnTo>
                  <a:pt x="0" y="0"/>
                </a:lnTo>
                <a:close/>
              </a:path>
            </a:pathLst>
          </a:custGeom>
          <a:blipFill>
            <a:blip r:embed="rId6"/>
            <a:stretch>
              <a:fillRect/>
            </a:stretch>
          </a:blipFill>
        </p:spPr>
      </p:sp>
      <p:sp>
        <p:nvSpPr>
          <p:cNvPr id="10" name="TextBox 10"/>
          <p:cNvSpPr txBox="1"/>
          <p:nvPr/>
        </p:nvSpPr>
        <p:spPr>
          <a:xfrm>
            <a:off x="1877060" y="885630"/>
            <a:ext cx="8481657"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学生-成绩分析&amp;课程评价</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1" name="TextBox 11"/>
          <p:cNvSpPr txBox="1"/>
          <p:nvPr/>
        </p:nvSpPr>
        <p:spPr>
          <a:xfrm>
            <a:off x="1452880" y="2172253"/>
            <a:ext cx="8344500" cy="1479878"/>
          </a:xfrm>
          <a:prstGeom prst="rect">
            <a:avLst/>
          </a:prstGeom>
        </p:spPr>
        <p:txBody>
          <a:bodyPr lIns="0" tIns="0" rIns="0" bIns="0" rtlCol="0" anchor="t">
            <a:spAutoFit/>
          </a:bodyPr>
          <a:lstStyle/>
          <a:p>
            <a:pPr algn="ctr">
              <a:lnSpc>
                <a:spcPts val="6110"/>
              </a:lnSpc>
              <a:spcBef>
                <a:spcPct val="0"/>
              </a:spcBef>
            </a:pPr>
            <a:r>
              <a:rPr lang="en-US" sz="305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选择需要分析的课程，成绩分析助手会对成绩分布与绩点和课程表现进行分析，并给出提升建议</a:t>
            </a:r>
            <a:endParaRPr lang="en-US" sz="305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2" name="TextBox 12"/>
          <p:cNvSpPr txBox="1"/>
          <p:nvPr/>
        </p:nvSpPr>
        <p:spPr>
          <a:xfrm>
            <a:off x="14001565" y="6257119"/>
            <a:ext cx="3715649" cy="3001181"/>
          </a:xfrm>
          <a:prstGeom prst="rect">
            <a:avLst/>
          </a:prstGeom>
        </p:spPr>
        <p:txBody>
          <a:bodyPr lIns="0" tIns="0" rIns="0" bIns="0" rtlCol="0" anchor="t">
            <a:spAutoFit/>
          </a:bodyPr>
          <a:lstStyle/>
          <a:p>
            <a:pPr algn="ctr">
              <a:lnSpc>
                <a:spcPts val="6065"/>
              </a:lnSpc>
              <a:spcBef>
                <a:spcPct val="0"/>
              </a:spcBef>
            </a:pPr>
            <a:r>
              <a:rPr lang="en-US" sz="303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对于已结束的课程，学生可以自行评教，并在我的评价中查看已评价课程</a:t>
            </a:r>
            <a:endParaRPr lang="en-US" sz="303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1028700" y="2282035"/>
            <a:ext cx="13204857" cy="7514273"/>
          </a:xfrm>
          <a:custGeom>
            <a:avLst/>
            <a:gdLst/>
            <a:ahLst/>
            <a:cxnLst/>
            <a:rect l="l" t="t" r="r" b="b"/>
            <a:pathLst>
              <a:path w="13204857" h="7514273">
                <a:moveTo>
                  <a:pt x="0" y="0"/>
                </a:moveTo>
                <a:lnTo>
                  <a:pt x="13204857" y="0"/>
                </a:lnTo>
                <a:lnTo>
                  <a:pt x="13204857" y="7514273"/>
                </a:lnTo>
                <a:lnTo>
                  <a:pt x="0" y="7514273"/>
                </a:lnTo>
                <a:lnTo>
                  <a:pt x="0" y="0"/>
                </a:lnTo>
                <a:close/>
              </a:path>
            </a:pathLst>
          </a:custGeom>
          <a:blipFill>
            <a:blip r:embed="rId5"/>
            <a:stretch>
              <a:fillRect/>
            </a:stretch>
          </a:blipFill>
        </p:spPr>
      </p:sp>
      <p:sp>
        <p:nvSpPr>
          <p:cNvPr id="9" name="TextBox 9"/>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学生-宿舍管理</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0" name="TextBox 10"/>
          <p:cNvSpPr txBox="1"/>
          <p:nvPr/>
        </p:nvSpPr>
        <p:spPr>
          <a:xfrm>
            <a:off x="14903375" y="3683183"/>
            <a:ext cx="2418245" cy="1460317"/>
          </a:xfrm>
          <a:prstGeom prst="rect">
            <a:avLst/>
          </a:prstGeom>
        </p:spPr>
        <p:txBody>
          <a:bodyPr lIns="0" tIns="0" rIns="0" bIns="0" rtlCol="0" anchor="t">
            <a:spAutoFit/>
          </a:bodyPr>
          <a:lstStyle/>
          <a:p>
            <a:pPr algn="ctr">
              <a:lnSpc>
                <a:spcPts val="6015"/>
              </a:lnSpc>
              <a:spcBef>
                <a:spcPct val="0"/>
              </a:spcBef>
            </a:pPr>
            <a:r>
              <a:rPr lang="en-US" sz="300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提交离校申请</a:t>
            </a:r>
            <a:endParaRPr lang="en-US" sz="300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15"/>
              </a:lnSpc>
              <a:spcBef>
                <a:spcPct val="0"/>
              </a:spcBef>
            </a:pPr>
            <a:r>
              <a:rPr lang="en-US" sz="300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查看审批进度</a:t>
            </a:r>
            <a:endParaRPr lang="en-US" sz="300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1" name="TextBox 11"/>
          <p:cNvSpPr txBox="1"/>
          <p:nvPr/>
        </p:nvSpPr>
        <p:spPr>
          <a:xfrm>
            <a:off x="14579690" y="6235339"/>
            <a:ext cx="3065615" cy="1428752"/>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提交交换宿舍申请</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查看审批进度</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740138" y="2525769"/>
            <a:ext cx="7292406" cy="4352250"/>
          </a:xfrm>
          <a:custGeom>
            <a:avLst/>
            <a:gdLst/>
            <a:ahLst/>
            <a:cxnLst/>
            <a:rect l="l" t="t" r="r" b="b"/>
            <a:pathLst>
              <a:path w="7292406" h="4352250">
                <a:moveTo>
                  <a:pt x="0" y="0"/>
                </a:moveTo>
                <a:lnTo>
                  <a:pt x="7292406" y="0"/>
                </a:lnTo>
                <a:lnTo>
                  <a:pt x="7292406" y="4352250"/>
                </a:lnTo>
                <a:lnTo>
                  <a:pt x="0" y="4352250"/>
                </a:lnTo>
                <a:lnTo>
                  <a:pt x="0" y="0"/>
                </a:lnTo>
                <a:close/>
              </a:path>
            </a:pathLst>
          </a:custGeom>
          <a:blipFill>
            <a:blip r:embed="rId5"/>
            <a:stretch>
              <a:fillRect/>
            </a:stretch>
          </a:blipFill>
        </p:spPr>
      </p:sp>
      <p:sp>
        <p:nvSpPr>
          <p:cNvPr id="9" name="Freeform 9"/>
          <p:cNvSpPr/>
          <p:nvPr/>
        </p:nvSpPr>
        <p:spPr>
          <a:xfrm>
            <a:off x="1877060" y="7390913"/>
            <a:ext cx="13159328" cy="2752798"/>
          </a:xfrm>
          <a:custGeom>
            <a:avLst/>
            <a:gdLst/>
            <a:ahLst/>
            <a:cxnLst/>
            <a:rect l="l" t="t" r="r" b="b"/>
            <a:pathLst>
              <a:path w="13159328" h="2752798">
                <a:moveTo>
                  <a:pt x="0" y="0"/>
                </a:moveTo>
                <a:lnTo>
                  <a:pt x="13159328" y="0"/>
                </a:lnTo>
                <a:lnTo>
                  <a:pt x="13159328" y="2752798"/>
                </a:lnTo>
                <a:lnTo>
                  <a:pt x="0" y="2752798"/>
                </a:lnTo>
                <a:lnTo>
                  <a:pt x="0" y="0"/>
                </a:lnTo>
                <a:close/>
              </a:path>
            </a:pathLst>
          </a:custGeom>
          <a:blipFill>
            <a:blip r:embed="rId6"/>
            <a:stretch>
              <a:fillRect/>
            </a:stretch>
          </a:blipFill>
        </p:spPr>
      </p:sp>
      <p:sp>
        <p:nvSpPr>
          <p:cNvPr id="10" name="Freeform 10"/>
          <p:cNvSpPr/>
          <p:nvPr/>
        </p:nvSpPr>
        <p:spPr>
          <a:xfrm>
            <a:off x="8470694" y="2429690"/>
            <a:ext cx="9241784" cy="4544408"/>
          </a:xfrm>
          <a:custGeom>
            <a:avLst/>
            <a:gdLst/>
            <a:ahLst/>
            <a:cxnLst/>
            <a:rect l="l" t="t" r="r" b="b"/>
            <a:pathLst>
              <a:path w="9241784" h="4544408">
                <a:moveTo>
                  <a:pt x="0" y="0"/>
                </a:moveTo>
                <a:lnTo>
                  <a:pt x="9241784" y="0"/>
                </a:lnTo>
                <a:lnTo>
                  <a:pt x="9241784" y="4544408"/>
                </a:lnTo>
                <a:lnTo>
                  <a:pt x="0" y="4544408"/>
                </a:lnTo>
                <a:lnTo>
                  <a:pt x="0" y="0"/>
                </a:lnTo>
                <a:close/>
              </a:path>
            </a:pathLst>
          </a:custGeom>
          <a:blipFill>
            <a:blip r:embed="rId7"/>
            <a:stretch>
              <a:fillRect/>
            </a:stretch>
          </a:blipFill>
        </p:spPr>
      </p:sp>
      <p:sp>
        <p:nvSpPr>
          <p:cNvPr id="11" name="Freeform 11"/>
          <p:cNvSpPr/>
          <p:nvPr/>
        </p:nvSpPr>
        <p:spPr>
          <a:xfrm rot="-3393924">
            <a:off x="5969859" y="6618291"/>
            <a:ext cx="1204660" cy="891448"/>
          </a:xfrm>
          <a:custGeom>
            <a:avLst/>
            <a:gdLst/>
            <a:ahLst/>
            <a:cxnLst/>
            <a:rect l="l" t="t" r="r" b="b"/>
            <a:pathLst>
              <a:path w="1204660" h="891448">
                <a:moveTo>
                  <a:pt x="0" y="0"/>
                </a:moveTo>
                <a:lnTo>
                  <a:pt x="1204660" y="0"/>
                </a:lnTo>
                <a:lnTo>
                  <a:pt x="1204660" y="891448"/>
                </a:lnTo>
                <a:lnTo>
                  <a:pt x="0" y="8914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8713997">
            <a:off x="12184973" y="6656907"/>
            <a:ext cx="1204660" cy="891448"/>
          </a:xfrm>
          <a:custGeom>
            <a:avLst/>
            <a:gdLst/>
            <a:ahLst/>
            <a:cxnLst/>
            <a:rect l="l" t="t" r="r" b="b"/>
            <a:pathLst>
              <a:path w="1204660" h="891448">
                <a:moveTo>
                  <a:pt x="0" y="0"/>
                </a:moveTo>
                <a:lnTo>
                  <a:pt x="1204660" y="0"/>
                </a:lnTo>
                <a:lnTo>
                  <a:pt x="1204660" y="891448"/>
                </a:lnTo>
                <a:lnTo>
                  <a:pt x="0" y="8914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7654285" y="2298944"/>
            <a:ext cx="403301" cy="887263"/>
          </a:xfrm>
          <a:custGeom>
            <a:avLst/>
            <a:gdLst/>
            <a:ahLst/>
            <a:cxnLst/>
            <a:rect l="l" t="t" r="r" b="b"/>
            <a:pathLst>
              <a:path w="403301" h="887263">
                <a:moveTo>
                  <a:pt x="0" y="0"/>
                </a:moveTo>
                <a:lnTo>
                  <a:pt x="403302" y="0"/>
                </a:lnTo>
                <a:lnTo>
                  <a:pt x="403302" y="887263"/>
                </a:lnTo>
                <a:lnTo>
                  <a:pt x="0" y="8872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15036388" y="7368624"/>
            <a:ext cx="604952" cy="887263"/>
          </a:xfrm>
          <a:custGeom>
            <a:avLst/>
            <a:gdLst/>
            <a:ahLst/>
            <a:cxnLst/>
            <a:rect l="l" t="t" r="r" b="b"/>
            <a:pathLst>
              <a:path w="604952" h="887263">
                <a:moveTo>
                  <a:pt x="0" y="0"/>
                </a:moveTo>
                <a:lnTo>
                  <a:pt x="604952" y="0"/>
                </a:lnTo>
                <a:lnTo>
                  <a:pt x="604952" y="887263"/>
                </a:lnTo>
                <a:lnTo>
                  <a:pt x="0" y="88726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7460818" y="2525769"/>
            <a:ext cx="503320" cy="887263"/>
          </a:xfrm>
          <a:custGeom>
            <a:avLst/>
            <a:gdLst/>
            <a:ahLst/>
            <a:cxnLst/>
            <a:rect l="l" t="t" r="r" b="b"/>
            <a:pathLst>
              <a:path w="503320" h="887263">
                <a:moveTo>
                  <a:pt x="0" y="0"/>
                </a:moveTo>
                <a:lnTo>
                  <a:pt x="503320" y="0"/>
                </a:lnTo>
                <a:lnTo>
                  <a:pt x="503320" y="887263"/>
                </a:lnTo>
                <a:lnTo>
                  <a:pt x="0" y="88726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TextBox 16"/>
          <p:cNvSpPr txBox="1"/>
          <p:nvPr/>
        </p:nvSpPr>
        <p:spPr>
          <a:xfrm>
            <a:off x="1877060" y="885630"/>
            <a:ext cx="7029012"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学生-提问&amp;教师-答疑</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7" name="TextBox 17"/>
          <p:cNvSpPr txBox="1"/>
          <p:nvPr/>
        </p:nvSpPr>
        <p:spPr>
          <a:xfrm>
            <a:off x="9824085" y="517525"/>
            <a:ext cx="8079105" cy="1578610"/>
          </a:xfrm>
          <a:prstGeom prst="rect">
            <a:avLst/>
          </a:prstGeom>
        </p:spPr>
        <p:txBody>
          <a:bodyPr wrap="square" lIns="0" tIns="0" rIns="0" bIns="0" rtlCol="0" anchor="t">
            <a:spAutoFit/>
          </a:bodyPr>
          <a:lstStyle/>
          <a:p>
            <a:pPr algn="ctr">
              <a:lnSpc>
                <a:spcPts val="6155"/>
              </a:lnSpc>
              <a:spcBef>
                <a:spcPct val="0"/>
              </a:spcBef>
            </a:pPr>
            <a:r>
              <a:rPr lang="en-US" sz="307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学生端</a:t>
            </a:r>
            <a:r>
              <a:rPr lang="en-US" sz="307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提问成功可在答疑列表查看</a:t>
            </a:r>
            <a:endParaRPr lang="en-US" sz="307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155"/>
              </a:lnSpc>
              <a:spcBef>
                <a:spcPct val="0"/>
              </a:spcBef>
            </a:pPr>
            <a:r>
              <a:rPr lang="en-US" sz="307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教师端可在答疑列表中查看问题并给出解答</a:t>
            </a:r>
            <a:endParaRPr lang="en-US" sz="3075">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829078" y="2282035"/>
            <a:ext cx="12715072" cy="4734631"/>
          </a:xfrm>
          <a:custGeom>
            <a:avLst/>
            <a:gdLst/>
            <a:ahLst/>
            <a:cxnLst/>
            <a:rect l="l" t="t" r="r" b="b"/>
            <a:pathLst>
              <a:path w="12715072" h="4734631">
                <a:moveTo>
                  <a:pt x="0" y="0"/>
                </a:moveTo>
                <a:lnTo>
                  <a:pt x="12715072" y="0"/>
                </a:lnTo>
                <a:lnTo>
                  <a:pt x="12715072" y="4734630"/>
                </a:lnTo>
                <a:lnTo>
                  <a:pt x="0" y="4734630"/>
                </a:lnTo>
                <a:lnTo>
                  <a:pt x="0" y="0"/>
                </a:lnTo>
                <a:close/>
              </a:path>
            </a:pathLst>
          </a:custGeom>
          <a:blipFill>
            <a:blip r:embed="rId5"/>
            <a:stretch>
              <a:fillRect/>
            </a:stretch>
          </a:blipFill>
        </p:spPr>
      </p:sp>
      <p:sp>
        <p:nvSpPr>
          <p:cNvPr id="9" name="Freeform 9"/>
          <p:cNvSpPr/>
          <p:nvPr/>
        </p:nvSpPr>
        <p:spPr>
          <a:xfrm>
            <a:off x="5031658" y="5143500"/>
            <a:ext cx="12715072" cy="4734631"/>
          </a:xfrm>
          <a:custGeom>
            <a:avLst/>
            <a:gdLst/>
            <a:ahLst/>
            <a:cxnLst/>
            <a:rect l="l" t="t" r="r" b="b"/>
            <a:pathLst>
              <a:path w="12715072" h="4734631">
                <a:moveTo>
                  <a:pt x="0" y="0"/>
                </a:moveTo>
                <a:lnTo>
                  <a:pt x="12715072" y="0"/>
                </a:lnTo>
                <a:lnTo>
                  <a:pt x="12715072" y="4734631"/>
                </a:lnTo>
                <a:lnTo>
                  <a:pt x="0" y="4734631"/>
                </a:lnTo>
                <a:lnTo>
                  <a:pt x="0" y="0"/>
                </a:lnTo>
                <a:close/>
              </a:path>
            </a:pathLst>
          </a:custGeom>
          <a:blipFill>
            <a:blip r:embed="rId6"/>
            <a:stretch>
              <a:fillRect/>
            </a:stretch>
          </a:blipFill>
        </p:spPr>
      </p:sp>
      <p:sp>
        <p:nvSpPr>
          <p:cNvPr id="10" name="TextBox 10"/>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教师-创建课程</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1" name="TextBox 11"/>
          <p:cNvSpPr txBox="1"/>
          <p:nvPr/>
        </p:nvSpPr>
        <p:spPr>
          <a:xfrm>
            <a:off x="8210550" y="962025"/>
            <a:ext cx="5783580" cy="768985"/>
          </a:xfrm>
          <a:prstGeom prst="rect">
            <a:avLst/>
          </a:prstGeom>
        </p:spPr>
        <p:txBody>
          <a:bodyPr wrap="square"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更新后的课程在课程列表里显示</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grpSp>
        <p:nvGrpSpPr>
          <p:cNvPr id="8" name="Group 8"/>
          <p:cNvGrpSpPr/>
          <p:nvPr/>
        </p:nvGrpSpPr>
        <p:grpSpPr>
          <a:xfrm rot="0">
            <a:off x="465429" y="2175209"/>
            <a:ext cx="12045094" cy="6344881"/>
            <a:chOff x="0" y="0"/>
            <a:chExt cx="16060126" cy="8459841"/>
          </a:xfrm>
        </p:grpSpPr>
        <p:sp>
          <p:nvSpPr>
            <p:cNvPr id="9" name="Freeform 9"/>
            <p:cNvSpPr/>
            <p:nvPr/>
          </p:nvSpPr>
          <p:spPr>
            <a:xfrm>
              <a:off x="0" y="0"/>
              <a:ext cx="16060126" cy="8459841"/>
            </a:xfrm>
            <a:custGeom>
              <a:avLst/>
              <a:gdLst/>
              <a:ahLst/>
              <a:cxnLst/>
              <a:rect l="l" t="t" r="r" b="b"/>
              <a:pathLst>
                <a:path w="16060126" h="8459841">
                  <a:moveTo>
                    <a:pt x="0" y="0"/>
                  </a:moveTo>
                  <a:lnTo>
                    <a:pt x="16060126" y="0"/>
                  </a:lnTo>
                  <a:lnTo>
                    <a:pt x="16060126" y="8459841"/>
                  </a:lnTo>
                  <a:lnTo>
                    <a:pt x="0" y="8459841"/>
                  </a:lnTo>
                  <a:lnTo>
                    <a:pt x="0" y="0"/>
                  </a:lnTo>
                  <a:close/>
                </a:path>
              </a:pathLst>
            </a:custGeom>
            <a:blipFill>
              <a:blip r:embed="rId5"/>
              <a:stretch>
                <a:fillRect/>
              </a:stretch>
            </a:blipFill>
          </p:spPr>
        </p:sp>
        <p:sp>
          <p:nvSpPr>
            <p:cNvPr id="10" name="Freeform 10"/>
            <p:cNvSpPr/>
            <p:nvPr/>
          </p:nvSpPr>
          <p:spPr>
            <a:xfrm>
              <a:off x="9223586" y="249604"/>
              <a:ext cx="6836539" cy="8210237"/>
            </a:xfrm>
            <a:custGeom>
              <a:avLst/>
              <a:gdLst/>
              <a:ahLst/>
              <a:cxnLst/>
              <a:rect l="l" t="t" r="r" b="b"/>
              <a:pathLst>
                <a:path w="6836539" h="8210237">
                  <a:moveTo>
                    <a:pt x="0" y="0"/>
                  </a:moveTo>
                  <a:lnTo>
                    <a:pt x="6836540" y="0"/>
                  </a:lnTo>
                  <a:lnTo>
                    <a:pt x="6836540" y="8210237"/>
                  </a:lnTo>
                  <a:lnTo>
                    <a:pt x="0" y="8210237"/>
                  </a:lnTo>
                  <a:lnTo>
                    <a:pt x="0" y="0"/>
                  </a:lnTo>
                  <a:close/>
                </a:path>
              </a:pathLst>
            </a:custGeom>
            <a:blipFill>
              <a:blip r:embed="rId6"/>
              <a:stretch>
                <a:fillRect/>
              </a:stretch>
            </a:blipFill>
          </p:spPr>
        </p:sp>
      </p:grpSp>
      <p:sp>
        <p:nvSpPr>
          <p:cNvPr id="11" name="Freeform 11"/>
          <p:cNvSpPr/>
          <p:nvPr/>
        </p:nvSpPr>
        <p:spPr>
          <a:xfrm>
            <a:off x="12659901" y="3694875"/>
            <a:ext cx="5309089" cy="3978861"/>
          </a:xfrm>
          <a:custGeom>
            <a:avLst/>
            <a:gdLst/>
            <a:ahLst/>
            <a:cxnLst/>
            <a:rect l="l" t="t" r="r" b="b"/>
            <a:pathLst>
              <a:path w="5309089" h="3978861">
                <a:moveTo>
                  <a:pt x="0" y="0"/>
                </a:moveTo>
                <a:lnTo>
                  <a:pt x="5309089" y="0"/>
                </a:lnTo>
                <a:lnTo>
                  <a:pt x="5309089" y="3978861"/>
                </a:lnTo>
                <a:lnTo>
                  <a:pt x="0" y="3978861"/>
                </a:lnTo>
                <a:lnTo>
                  <a:pt x="0" y="0"/>
                </a:lnTo>
                <a:close/>
              </a:path>
            </a:pathLst>
          </a:custGeom>
          <a:blipFill>
            <a:blip r:embed="rId7"/>
            <a:stretch>
              <a:fillRect/>
            </a:stretch>
          </a:blipFill>
        </p:spPr>
      </p:sp>
      <p:sp>
        <p:nvSpPr>
          <p:cNvPr id="12" name="TextBox 12"/>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教师-教学计划</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3" name="TextBox 13"/>
          <p:cNvSpPr txBox="1"/>
          <p:nvPr/>
        </p:nvSpPr>
        <p:spPr>
          <a:xfrm>
            <a:off x="12984492" y="8805861"/>
            <a:ext cx="4659907" cy="676277"/>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教学计划内容</a:t>
            </a: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支持单据导入</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4" name="TextBox 14"/>
          <p:cNvSpPr txBox="1"/>
          <p:nvPr/>
        </p:nvSpPr>
        <p:spPr>
          <a:xfrm>
            <a:off x="465429" y="8805861"/>
            <a:ext cx="12045094" cy="676277"/>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教学计划助手：根据课程内容自动生成教案，并填入单据体中</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1028700" y="2979485"/>
            <a:ext cx="15679179" cy="6612190"/>
          </a:xfrm>
          <a:custGeom>
            <a:avLst/>
            <a:gdLst/>
            <a:ahLst/>
            <a:cxnLst/>
            <a:rect l="l" t="t" r="r" b="b"/>
            <a:pathLst>
              <a:path w="15679179" h="6612190">
                <a:moveTo>
                  <a:pt x="0" y="0"/>
                </a:moveTo>
                <a:lnTo>
                  <a:pt x="15679179" y="0"/>
                </a:lnTo>
                <a:lnTo>
                  <a:pt x="15679179" y="6612190"/>
                </a:lnTo>
                <a:lnTo>
                  <a:pt x="0" y="6612190"/>
                </a:lnTo>
                <a:lnTo>
                  <a:pt x="0" y="0"/>
                </a:lnTo>
                <a:close/>
              </a:path>
            </a:pathLst>
          </a:custGeom>
          <a:blipFill>
            <a:blip r:embed="rId5"/>
            <a:stretch>
              <a:fillRect r="-7444"/>
            </a:stretch>
          </a:blipFill>
        </p:spPr>
      </p:sp>
      <p:sp>
        <p:nvSpPr>
          <p:cNvPr id="9" name="TextBox 9"/>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教师-成绩录入</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0" name="TextBox 10"/>
          <p:cNvSpPr txBox="1"/>
          <p:nvPr/>
        </p:nvSpPr>
        <p:spPr>
          <a:xfrm>
            <a:off x="4306806" y="2073330"/>
            <a:ext cx="9695556" cy="676277"/>
          </a:xfrm>
          <a:prstGeom prst="rect">
            <a:avLst/>
          </a:prstGeom>
        </p:spPr>
        <p:txBody>
          <a:bodyPr lIns="0" tIns="0" rIns="0" bIns="0" rtlCol="0" anchor="t">
            <a:spAutoFit/>
          </a:bodyPr>
          <a:lstStyle/>
          <a:p>
            <a:pPr marL="0" lvl="0" indent="0" algn="ctr">
              <a:lnSpc>
                <a:spcPts val="6000"/>
              </a:lnSpc>
              <a:spcBef>
                <a:spcPct val="0"/>
              </a:spcBef>
            </a:pPr>
            <a:r>
              <a:rPr lang="en-US" sz="3000" u="none" strike="noStrike">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根据期中期末平时成绩按比例自动计算总成绩</a:t>
            </a:r>
            <a:endParaRPr lang="en-US" sz="3000" u="none" strike="noStrike">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5385431" y="866425"/>
            <a:ext cx="12139152" cy="8962450"/>
          </a:xfrm>
          <a:custGeom>
            <a:avLst/>
            <a:gdLst/>
            <a:ahLst/>
            <a:cxnLst/>
            <a:rect l="l" t="t" r="r" b="b"/>
            <a:pathLst>
              <a:path w="12139152" h="8962450">
                <a:moveTo>
                  <a:pt x="0" y="0"/>
                </a:moveTo>
                <a:lnTo>
                  <a:pt x="12139153" y="0"/>
                </a:lnTo>
                <a:lnTo>
                  <a:pt x="12139153" y="8962450"/>
                </a:lnTo>
                <a:lnTo>
                  <a:pt x="0" y="8962450"/>
                </a:lnTo>
                <a:lnTo>
                  <a:pt x="0" y="0"/>
                </a:lnTo>
                <a:close/>
              </a:path>
            </a:pathLst>
          </a:custGeom>
          <a:blipFill>
            <a:blip r:embed="rId5"/>
            <a:stretch>
              <a:fillRect/>
            </a:stretch>
          </a:blipFill>
        </p:spPr>
      </p:sp>
      <p:sp>
        <p:nvSpPr>
          <p:cNvPr id="9" name="TextBox 9"/>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图书馆</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0" name="TextBox 10"/>
          <p:cNvSpPr txBox="1"/>
          <p:nvPr/>
        </p:nvSpPr>
        <p:spPr>
          <a:xfrm>
            <a:off x="1028700" y="3547745"/>
            <a:ext cx="4921250" cy="3846830"/>
          </a:xfrm>
          <a:prstGeom prst="rect">
            <a:avLst/>
          </a:prstGeom>
        </p:spPr>
        <p:txBody>
          <a:bodyPr wrap="square" lIns="0" tIns="0" rIns="0" bIns="0" rtlCol="0" anchor="t">
            <a:spAutoFit/>
          </a:bodyPr>
          <a:lstStyle/>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查看书城</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借书弹出确认弹窗</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l">
              <a:lnSpc>
                <a:spcPts val="6000"/>
              </a:lnSpc>
            </a:p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申请创建检验</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申请状态检验</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2010462" y="1838765"/>
            <a:ext cx="14288244" cy="4145890"/>
          </a:xfrm>
          <a:custGeom>
            <a:avLst/>
            <a:gdLst/>
            <a:ahLst/>
            <a:cxnLst/>
            <a:rect l="l" t="t" r="r" b="b"/>
            <a:pathLst>
              <a:path w="14288244" h="4145890">
                <a:moveTo>
                  <a:pt x="0" y="0"/>
                </a:moveTo>
                <a:lnTo>
                  <a:pt x="14288245" y="0"/>
                </a:lnTo>
                <a:lnTo>
                  <a:pt x="14288245" y="4145890"/>
                </a:lnTo>
                <a:lnTo>
                  <a:pt x="0" y="4145890"/>
                </a:lnTo>
                <a:lnTo>
                  <a:pt x="0" y="0"/>
                </a:lnTo>
                <a:close/>
              </a:path>
            </a:pathLst>
          </a:custGeom>
          <a:blipFill>
            <a:blip r:embed="rId5"/>
            <a:stretch>
              <a:fillRect t="-3652" b="-3652"/>
            </a:stretch>
          </a:blipFill>
        </p:spPr>
      </p:sp>
      <p:sp>
        <p:nvSpPr>
          <p:cNvPr id="9" name="Freeform 9"/>
          <p:cNvSpPr/>
          <p:nvPr/>
        </p:nvSpPr>
        <p:spPr>
          <a:xfrm>
            <a:off x="2717789" y="5984655"/>
            <a:ext cx="13580918" cy="881454"/>
          </a:xfrm>
          <a:custGeom>
            <a:avLst/>
            <a:gdLst/>
            <a:ahLst/>
            <a:cxnLst/>
            <a:rect l="l" t="t" r="r" b="b"/>
            <a:pathLst>
              <a:path w="13580918" h="881454">
                <a:moveTo>
                  <a:pt x="0" y="0"/>
                </a:moveTo>
                <a:lnTo>
                  <a:pt x="13580918" y="0"/>
                </a:lnTo>
                <a:lnTo>
                  <a:pt x="13580918" y="881454"/>
                </a:lnTo>
                <a:lnTo>
                  <a:pt x="0" y="881454"/>
                </a:lnTo>
                <a:lnTo>
                  <a:pt x="0" y="0"/>
                </a:lnTo>
                <a:close/>
              </a:path>
            </a:pathLst>
          </a:custGeom>
          <a:blipFill>
            <a:blip r:embed="rId6"/>
            <a:stretch>
              <a:fillRect/>
            </a:stretch>
          </a:blipFill>
        </p:spPr>
      </p:sp>
      <p:sp>
        <p:nvSpPr>
          <p:cNvPr id="10" name="TextBox 10"/>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图书推荐</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1" name="TextBox 11"/>
          <p:cNvSpPr txBox="1"/>
          <p:nvPr/>
        </p:nvSpPr>
        <p:spPr>
          <a:xfrm>
            <a:off x="2353541" y="6778140"/>
            <a:ext cx="13580918" cy="3079749"/>
          </a:xfrm>
          <a:prstGeom prst="rect">
            <a:avLst/>
          </a:prstGeom>
        </p:spPr>
        <p:txBody>
          <a:bodyPr lIns="0" tIns="0" rIns="0" bIns="0" rtlCol="0" anchor="t">
            <a:spAutoFit/>
          </a:bodyPr>
          <a:lstStyle/>
          <a:p>
            <a:pPr marL="539750" lvl="1" indent="-269875" algn="l">
              <a:lnSpc>
                <a:spcPts val="5000"/>
              </a:lnSpc>
              <a:buFont typeface="Arial" panose="020B0604020202020204"/>
              <a:buChar char="•"/>
            </a:pPr>
            <a:r>
              <a:rPr lang="en-US" sz="25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根据用户图书借阅历史，图书借阅次数，图书类别，使用余弦相似度计算用户之间的相似度。</a:t>
            </a:r>
            <a:endParaRPr lang="en-US" sz="25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539750" lvl="1" indent="-269875" algn="l">
              <a:lnSpc>
                <a:spcPts val="5000"/>
              </a:lnSpc>
              <a:buFont typeface="Arial" panose="020B0604020202020204"/>
              <a:buChar char="•"/>
            </a:pPr>
            <a:r>
              <a:rPr lang="en-US" sz="25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计算图书得分: 综合考虑用户历史、图书流行度和图书类别,计算每本图书的推荐得分。</a:t>
            </a:r>
            <a:endParaRPr lang="en-US" sz="25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539750" lvl="1" indent="-269875" algn="l">
              <a:lnSpc>
                <a:spcPts val="5000"/>
              </a:lnSpc>
              <a:buFont typeface="Arial" panose="020B0604020202020204"/>
              <a:buChar char="•"/>
            </a:pPr>
            <a:r>
              <a:rPr lang="en-US" sz="25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根据计算出的图书得分,为指定用户推荐前 top_n 个图书。</a:t>
            </a:r>
            <a:endParaRPr lang="en-US" sz="25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539750" lvl="1" indent="-269875" algn="l">
              <a:lnSpc>
                <a:spcPts val="5000"/>
              </a:lnSpc>
              <a:buFont typeface="Arial" panose="020B0604020202020204"/>
              <a:buChar char="•"/>
            </a:pPr>
            <a:r>
              <a:rPr lang="en-US" sz="25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这个算法融合了基于内容的推荐和协同过滤的思想,利用了用户历史、图书流行度和图书类别等多种信息来提高推荐的准确性和个性化程度。</a:t>
            </a:r>
            <a:endParaRPr lang="en-US" sz="25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2375375" y="-1924793"/>
            <a:ext cx="9004113" cy="9004113"/>
          </a:xfrm>
          <a:custGeom>
            <a:avLst/>
            <a:gdLst/>
            <a:ahLst/>
            <a:cxnLst/>
            <a:rect l="l" t="t" r="r" b="b"/>
            <a:pathLst>
              <a:path w="9004113" h="9004113">
                <a:moveTo>
                  <a:pt x="0" y="0"/>
                </a:moveTo>
                <a:lnTo>
                  <a:pt x="9004113" y="0"/>
                </a:lnTo>
                <a:lnTo>
                  <a:pt x="9004113" y="9004114"/>
                </a:lnTo>
                <a:lnTo>
                  <a:pt x="0" y="9004114"/>
                </a:lnTo>
                <a:lnTo>
                  <a:pt x="0" y="0"/>
                </a:lnTo>
                <a:close/>
              </a:path>
            </a:pathLst>
          </a:custGeom>
          <a:blipFill>
            <a:blip r:embed="rId1">
              <a:alphaModFix amt="65999"/>
              <a:extLst>
                <a:ext uri="{96DAC541-7B7A-43D3-8B79-37D633B846F1}">
                  <asvg:svgBlip xmlns:asvg="http://schemas.microsoft.com/office/drawing/2016/SVG/main" r:embed="rId2"/>
                </a:ext>
              </a:extLst>
            </a:blip>
            <a:stretch>
              <a:fillRect/>
            </a:stretch>
          </a:blipFill>
        </p:spPr>
      </p:sp>
      <p:sp>
        <p:nvSpPr>
          <p:cNvPr id="3" name="Freeform 3"/>
          <p:cNvSpPr/>
          <p:nvPr/>
        </p:nvSpPr>
        <p:spPr>
          <a:xfrm rot="-10800000">
            <a:off x="4575557" y="1279852"/>
            <a:ext cx="14681993" cy="14681993"/>
          </a:xfrm>
          <a:custGeom>
            <a:avLst/>
            <a:gdLst/>
            <a:ahLst/>
            <a:cxnLst/>
            <a:rect l="l" t="t" r="r" b="b"/>
            <a:pathLst>
              <a:path w="14681993" h="14681993">
                <a:moveTo>
                  <a:pt x="0" y="0"/>
                </a:moveTo>
                <a:lnTo>
                  <a:pt x="14681993" y="0"/>
                </a:lnTo>
                <a:lnTo>
                  <a:pt x="14681993" y="14681993"/>
                </a:lnTo>
                <a:lnTo>
                  <a:pt x="0" y="14681993"/>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0">
            <a:off x="7759928" y="3246855"/>
            <a:ext cx="2901031" cy="4244682"/>
            <a:chOff x="0" y="0"/>
            <a:chExt cx="764058" cy="1117941"/>
          </a:xfrm>
        </p:grpSpPr>
        <p:sp>
          <p:nvSpPr>
            <p:cNvPr id="5" name="Freeform 5"/>
            <p:cNvSpPr/>
            <p:nvPr/>
          </p:nvSpPr>
          <p:spPr>
            <a:xfrm>
              <a:off x="0" y="0"/>
              <a:ext cx="764058" cy="1117941"/>
            </a:xfrm>
            <a:custGeom>
              <a:avLst/>
              <a:gdLst/>
              <a:ahLst/>
              <a:cxnLst/>
              <a:rect l="l" t="t" r="r" b="b"/>
              <a:pathLst>
                <a:path w="764058" h="1117941">
                  <a:moveTo>
                    <a:pt x="136103" y="0"/>
                  </a:moveTo>
                  <a:lnTo>
                    <a:pt x="627955" y="0"/>
                  </a:lnTo>
                  <a:cubicBezTo>
                    <a:pt x="703122" y="0"/>
                    <a:pt x="764058" y="60935"/>
                    <a:pt x="764058" y="136103"/>
                  </a:cubicBezTo>
                  <a:lnTo>
                    <a:pt x="764058" y="981838"/>
                  </a:lnTo>
                  <a:cubicBezTo>
                    <a:pt x="764058" y="1017935"/>
                    <a:pt x="749718" y="1052553"/>
                    <a:pt x="724194" y="1078077"/>
                  </a:cubicBezTo>
                  <a:cubicBezTo>
                    <a:pt x="698670" y="1103602"/>
                    <a:pt x="664052" y="1117941"/>
                    <a:pt x="627955" y="1117941"/>
                  </a:cubicBezTo>
                  <a:lnTo>
                    <a:pt x="136103" y="1117941"/>
                  </a:lnTo>
                  <a:cubicBezTo>
                    <a:pt x="60935" y="1117941"/>
                    <a:pt x="0" y="1057006"/>
                    <a:pt x="0" y="981838"/>
                  </a:cubicBezTo>
                  <a:lnTo>
                    <a:pt x="0" y="136103"/>
                  </a:lnTo>
                  <a:cubicBezTo>
                    <a:pt x="0" y="60935"/>
                    <a:pt x="60935" y="0"/>
                    <a:pt x="136103" y="0"/>
                  </a:cubicBezTo>
                  <a:close/>
                </a:path>
              </a:pathLst>
            </a:custGeom>
            <a:solidFill>
              <a:srgbClr val="FFFFFF"/>
            </a:solidFill>
            <a:ln cap="rnd">
              <a:noFill/>
              <a:prstDash val="solid"/>
              <a:round/>
            </a:ln>
          </p:spPr>
        </p:sp>
        <p:sp>
          <p:nvSpPr>
            <p:cNvPr id="6" name="TextBox 6"/>
            <p:cNvSpPr txBox="1"/>
            <p:nvPr/>
          </p:nvSpPr>
          <p:spPr>
            <a:xfrm>
              <a:off x="0" y="-47625"/>
              <a:ext cx="764058" cy="1165566"/>
            </a:xfrm>
            <a:prstGeom prst="rect">
              <a:avLst/>
            </a:prstGeom>
          </p:spPr>
          <p:txBody>
            <a:bodyPr lIns="50800" tIns="50800" rIns="50800" bIns="50800" rtlCol="0" anchor="ctr"/>
            <a:lstStyle/>
            <a:p>
              <a:pPr marL="410210" lvl="1" indent="-205105" algn="l">
                <a:lnSpc>
                  <a:spcPts val="2660"/>
                </a:lnSpc>
                <a:buFont typeface="Arial" panose="020B0604020202020204"/>
                <a:buChar char="•"/>
              </a:pPr>
            </a:p>
          </p:txBody>
        </p:sp>
      </p:grpSp>
      <p:sp>
        <p:nvSpPr>
          <p:cNvPr id="7" name="Freeform 7"/>
          <p:cNvSpPr/>
          <p:nvPr/>
        </p:nvSpPr>
        <p:spPr>
          <a:xfrm rot="5400000">
            <a:off x="14679440" y="5658343"/>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5400000">
            <a:off x="-910071" y="-2633789"/>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5400000">
            <a:off x="16081043" y="1420274"/>
            <a:ext cx="861761" cy="861761"/>
          </a:xfrm>
          <a:custGeom>
            <a:avLst/>
            <a:gdLst/>
            <a:ahLst/>
            <a:cxnLst/>
            <a:rect l="l" t="t" r="r" b="b"/>
            <a:pathLst>
              <a:path w="861761" h="861761">
                <a:moveTo>
                  <a:pt x="0" y="0"/>
                </a:moveTo>
                <a:lnTo>
                  <a:pt x="861762" y="0"/>
                </a:lnTo>
                <a:lnTo>
                  <a:pt x="861762" y="861761"/>
                </a:lnTo>
                <a:lnTo>
                  <a:pt x="0" y="861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028700" y="9121940"/>
            <a:ext cx="10342794" cy="112830"/>
          </a:xfrm>
          <a:custGeom>
            <a:avLst/>
            <a:gdLst/>
            <a:ahLst/>
            <a:cxnLst/>
            <a:rect l="l" t="t" r="r" b="b"/>
            <a:pathLst>
              <a:path w="10342794" h="112830">
                <a:moveTo>
                  <a:pt x="0" y="0"/>
                </a:moveTo>
                <a:lnTo>
                  <a:pt x="10342794" y="0"/>
                </a:lnTo>
                <a:lnTo>
                  <a:pt x="10342794" y="112830"/>
                </a:lnTo>
                <a:lnTo>
                  <a:pt x="0" y="1128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028700" y="1305050"/>
            <a:ext cx="5309554" cy="1184275"/>
          </a:xfrm>
          <a:prstGeom prst="rect">
            <a:avLst/>
          </a:prstGeom>
        </p:spPr>
        <p:txBody>
          <a:bodyPr lIns="0" tIns="0" rIns="0" bIns="0" rtlCol="0" anchor="t">
            <a:spAutoFit/>
          </a:bodyPr>
          <a:lstStyle/>
          <a:p>
            <a:pPr algn="l">
              <a:lnSpc>
                <a:spcPts val="9800"/>
              </a:lnSpc>
            </a:pPr>
            <a:r>
              <a:rPr lang="en-US" sz="70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CONTENTS.</a:t>
            </a:r>
            <a:endParaRPr lang="en-US" sz="70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grpSp>
        <p:nvGrpSpPr>
          <p:cNvPr id="12" name="Group 12"/>
          <p:cNvGrpSpPr/>
          <p:nvPr/>
        </p:nvGrpSpPr>
        <p:grpSpPr>
          <a:xfrm rot="0">
            <a:off x="632867" y="3293061"/>
            <a:ext cx="2901031" cy="4244682"/>
            <a:chOff x="0" y="0"/>
            <a:chExt cx="764058" cy="1117941"/>
          </a:xfrm>
        </p:grpSpPr>
        <p:sp>
          <p:nvSpPr>
            <p:cNvPr id="13" name="Freeform 13"/>
            <p:cNvSpPr/>
            <p:nvPr/>
          </p:nvSpPr>
          <p:spPr>
            <a:xfrm>
              <a:off x="0" y="0"/>
              <a:ext cx="764058" cy="1117941"/>
            </a:xfrm>
            <a:custGeom>
              <a:avLst/>
              <a:gdLst/>
              <a:ahLst/>
              <a:cxnLst/>
              <a:rect l="l" t="t" r="r" b="b"/>
              <a:pathLst>
                <a:path w="764058" h="1117941">
                  <a:moveTo>
                    <a:pt x="136103" y="0"/>
                  </a:moveTo>
                  <a:lnTo>
                    <a:pt x="627955" y="0"/>
                  </a:lnTo>
                  <a:cubicBezTo>
                    <a:pt x="703122" y="0"/>
                    <a:pt x="764058" y="60935"/>
                    <a:pt x="764058" y="136103"/>
                  </a:cubicBezTo>
                  <a:lnTo>
                    <a:pt x="764058" y="981838"/>
                  </a:lnTo>
                  <a:cubicBezTo>
                    <a:pt x="764058" y="1017935"/>
                    <a:pt x="749718" y="1052553"/>
                    <a:pt x="724194" y="1078077"/>
                  </a:cubicBezTo>
                  <a:cubicBezTo>
                    <a:pt x="698670" y="1103602"/>
                    <a:pt x="664052" y="1117941"/>
                    <a:pt x="627955" y="1117941"/>
                  </a:cubicBezTo>
                  <a:lnTo>
                    <a:pt x="136103" y="1117941"/>
                  </a:lnTo>
                  <a:cubicBezTo>
                    <a:pt x="60935" y="1117941"/>
                    <a:pt x="0" y="1057006"/>
                    <a:pt x="0" y="981838"/>
                  </a:cubicBezTo>
                  <a:lnTo>
                    <a:pt x="0" y="136103"/>
                  </a:lnTo>
                  <a:cubicBezTo>
                    <a:pt x="0" y="60935"/>
                    <a:pt x="60935" y="0"/>
                    <a:pt x="136103" y="0"/>
                  </a:cubicBezTo>
                  <a:close/>
                </a:path>
              </a:pathLst>
            </a:custGeom>
            <a:solidFill>
              <a:srgbClr val="FFFFFF"/>
            </a:solidFill>
            <a:ln cap="rnd">
              <a:noFill/>
              <a:prstDash val="solid"/>
              <a:round/>
            </a:ln>
          </p:spPr>
        </p:sp>
        <p:sp>
          <p:nvSpPr>
            <p:cNvPr id="14" name="TextBox 14"/>
            <p:cNvSpPr txBox="1"/>
            <p:nvPr/>
          </p:nvSpPr>
          <p:spPr>
            <a:xfrm>
              <a:off x="0" y="-47625"/>
              <a:ext cx="764058" cy="1165566"/>
            </a:xfrm>
            <a:prstGeom prst="rect">
              <a:avLst/>
            </a:prstGeom>
          </p:spPr>
          <p:txBody>
            <a:bodyPr lIns="50800" tIns="50800" rIns="50800" bIns="50800" rtlCol="0" anchor="ctr"/>
            <a:lstStyle/>
            <a:p>
              <a:pPr marL="410210" lvl="1" indent="-205105" algn="l">
                <a:lnSpc>
                  <a:spcPts val="2660"/>
                </a:lnSpc>
                <a:buFont typeface="Arial" panose="020B0604020202020204"/>
                <a:buChar char="•"/>
              </a:pPr>
            </a:p>
          </p:txBody>
        </p:sp>
      </p:grpSp>
      <p:grpSp>
        <p:nvGrpSpPr>
          <p:cNvPr id="15" name="Group 15"/>
          <p:cNvGrpSpPr/>
          <p:nvPr/>
        </p:nvGrpSpPr>
        <p:grpSpPr>
          <a:xfrm rot="0">
            <a:off x="1643627" y="5369196"/>
            <a:ext cx="879513" cy="98281"/>
            <a:chOff x="0" y="0"/>
            <a:chExt cx="231641" cy="25885"/>
          </a:xfrm>
        </p:grpSpPr>
        <p:sp>
          <p:nvSpPr>
            <p:cNvPr id="16" name="Freeform 16"/>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2A52FF"/>
            </a:solidFill>
          </p:spPr>
        </p:sp>
        <p:sp>
          <p:nvSpPr>
            <p:cNvPr id="17" name="TextBox 17"/>
            <p:cNvSpPr txBox="1"/>
            <p:nvPr/>
          </p:nvSpPr>
          <p:spPr>
            <a:xfrm>
              <a:off x="0" y="-47625"/>
              <a:ext cx="231641" cy="73510"/>
            </a:xfrm>
            <a:prstGeom prst="rect">
              <a:avLst/>
            </a:prstGeom>
          </p:spPr>
          <p:txBody>
            <a:bodyPr lIns="50800" tIns="50800" rIns="50800" bIns="50800" rtlCol="0" anchor="ctr"/>
            <a:lstStyle/>
            <a:p>
              <a:pPr algn="ctr">
                <a:lnSpc>
                  <a:spcPts val="2660"/>
                </a:lnSpc>
              </a:pPr>
            </a:p>
          </p:txBody>
        </p:sp>
      </p:grpSp>
      <p:sp>
        <p:nvSpPr>
          <p:cNvPr id="18" name="TextBox 18"/>
          <p:cNvSpPr txBox="1"/>
          <p:nvPr/>
        </p:nvSpPr>
        <p:spPr>
          <a:xfrm>
            <a:off x="1568066" y="3833561"/>
            <a:ext cx="1030635" cy="1085215"/>
          </a:xfrm>
          <a:prstGeom prst="rect">
            <a:avLst/>
          </a:prstGeom>
        </p:spPr>
        <p:txBody>
          <a:bodyPr lIns="0" tIns="0" rIns="0" bIns="0" rtlCol="0" anchor="t">
            <a:spAutoFit/>
          </a:bodyPr>
          <a:lstStyle/>
          <a:p>
            <a:pPr algn="ctr">
              <a:lnSpc>
                <a:spcPts val="8960"/>
              </a:lnSpc>
            </a:pPr>
            <a:r>
              <a:rPr lang="en-US" sz="6400" spc="159">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01</a:t>
            </a:r>
            <a:endParaRPr lang="en-US" sz="6400" spc="159">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9" name="TextBox 19"/>
          <p:cNvSpPr txBox="1"/>
          <p:nvPr/>
        </p:nvSpPr>
        <p:spPr>
          <a:xfrm>
            <a:off x="864220" y="5856645"/>
            <a:ext cx="2438326" cy="5283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团队介绍</a:t>
            </a:r>
            <a:endParaRPr lang="en-US" sz="32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grpSp>
        <p:nvGrpSpPr>
          <p:cNvPr id="20" name="Group 20"/>
          <p:cNvGrpSpPr/>
          <p:nvPr/>
        </p:nvGrpSpPr>
        <p:grpSpPr>
          <a:xfrm rot="0">
            <a:off x="4196166" y="3293061"/>
            <a:ext cx="2901031" cy="4244682"/>
            <a:chOff x="0" y="0"/>
            <a:chExt cx="764058" cy="1117941"/>
          </a:xfrm>
        </p:grpSpPr>
        <p:sp>
          <p:nvSpPr>
            <p:cNvPr id="21" name="Freeform 21"/>
            <p:cNvSpPr/>
            <p:nvPr/>
          </p:nvSpPr>
          <p:spPr>
            <a:xfrm>
              <a:off x="0" y="0"/>
              <a:ext cx="764058" cy="1117941"/>
            </a:xfrm>
            <a:custGeom>
              <a:avLst/>
              <a:gdLst/>
              <a:ahLst/>
              <a:cxnLst/>
              <a:rect l="l" t="t" r="r" b="b"/>
              <a:pathLst>
                <a:path w="764058" h="1117941">
                  <a:moveTo>
                    <a:pt x="136103" y="0"/>
                  </a:moveTo>
                  <a:lnTo>
                    <a:pt x="627955" y="0"/>
                  </a:lnTo>
                  <a:cubicBezTo>
                    <a:pt x="703122" y="0"/>
                    <a:pt x="764058" y="60935"/>
                    <a:pt x="764058" y="136103"/>
                  </a:cubicBezTo>
                  <a:lnTo>
                    <a:pt x="764058" y="981838"/>
                  </a:lnTo>
                  <a:cubicBezTo>
                    <a:pt x="764058" y="1017935"/>
                    <a:pt x="749718" y="1052553"/>
                    <a:pt x="724194" y="1078077"/>
                  </a:cubicBezTo>
                  <a:cubicBezTo>
                    <a:pt x="698670" y="1103602"/>
                    <a:pt x="664052" y="1117941"/>
                    <a:pt x="627955" y="1117941"/>
                  </a:cubicBezTo>
                  <a:lnTo>
                    <a:pt x="136103" y="1117941"/>
                  </a:lnTo>
                  <a:cubicBezTo>
                    <a:pt x="60935" y="1117941"/>
                    <a:pt x="0" y="1057006"/>
                    <a:pt x="0" y="981838"/>
                  </a:cubicBezTo>
                  <a:lnTo>
                    <a:pt x="0" y="136103"/>
                  </a:lnTo>
                  <a:cubicBezTo>
                    <a:pt x="0" y="60935"/>
                    <a:pt x="60935" y="0"/>
                    <a:pt x="136103" y="0"/>
                  </a:cubicBezTo>
                  <a:close/>
                </a:path>
              </a:pathLst>
            </a:custGeom>
            <a:solidFill>
              <a:srgbClr val="FFFFFF"/>
            </a:solidFill>
            <a:ln cap="rnd">
              <a:noFill/>
              <a:prstDash val="solid"/>
              <a:round/>
            </a:ln>
          </p:spPr>
        </p:sp>
        <p:sp>
          <p:nvSpPr>
            <p:cNvPr id="22" name="TextBox 22"/>
            <p:cNvSpPr txBox="1"/>
            <p:nvPr/>
          </p:nvSpPr>
          <p:spPr>
            <a:xfrm>
              <a:off x="0" y="-47625"/>
              <a:ext cx="764058" cy="1165566"/>
            </a:xfrm>
            <a:prstGeom prst="rect">
              <a:avLst/>
            </a:prstGeom>
          </p:spPr>
          <p:txBody>
            <a:bodyPr lIns="50800" tIns="50800" rIns="50800" bIns="50800" rtlCol="0" anchor="ctr"/>
            <a:lstStyle/>
            <a:p>
              <a:pPr marL="410210" lvl="1" indent="-205105" algn="l">
                <a:lnSpc>
                  <a:spcPts val="2660"/>
                </a:lnSpc>
                <a:buFont typeface="Arial" panose="020B0604020202020204"/>
                <a:buChar char="•"/>
              </a:pPr>
            </a:p>
          </p:txBody>
        </p:sp>
      </p:grpSp>
      <p:grpSp>
        <p:nvGrpSpPr>
          <p:cNvPr id="23" name="Group 23"/>
          <p:cNvGrpSpPr/>
          <p:nvPr/>
        </p:nvGrpSpPr>
        <p:grpSpPr>
          <a:xfrm rot="0">
            <a:off x="4119709" y="3947861"/>
            <a:ext cx="3053945" cy="2447986"/>
            <a:chOff x="0" y="0"/>
            <a:chExt cx="4071926" cy="3263981"/>
          </a:xfrm>
        </p:grpSpPr>
        <p:grpSp>
          <p:nvGrpSpPr>
            <p:cNvPr id="24" name="Group 24"/>
            <p:cNvGrpSpPr/>
            <p:nvPr/>
          </p:nvGrpSpPr>
          <p:grpSpPr>
            <a:xfrm rot="0">
              <a:off x="1449621" y="1895113"/>
              <a:ext cx="1172684" cy="131042"/>
              <a:chOff x="0" y="0"/>
              <a:chExt cx="231641" cy="25885"/>
            </a:xfrm>
          </p:grpSpPr>
          <p:sp>
            <p:nvSpPr>
              <p:cNvPr id="25" name="Freeform 25"/>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2A52FF"/>
              </a:solidFill>
            </p:spPr>
          </p:sp>
          <p:sp>
            <p:nvSpPr>
              <p:cNvPr id="26" name="TextBox 26"/>
              <p:cNvSpPr txBox="1"/>
              <p:nvPr/>
            </p:nvSpPr>
            <p:spPr>
              <a:xfrm>
                <a:off x="0" y="-47625"/>
                <a:ext cx="231641" cy="73510"/>
              </a:xfrm>
              <a:prstGeom prst="rect">
                <a:avLst/>
              </a:prstGeom>
            </p:spPr>
            <p:txBody>
              <a:bodyPr lIns="50800" tIns="50800" rIns="50800" bIns="50800" rtlCol="0" anchor="ctr"/>
              <a:lstStyle/>
              <a:p>
                <a:pPr algn="ctr">
                  <a:lnSpc>
                    <a:spcPts val="2660"/>
                  </a:lnSpc>
                </a:pPr>
              </a:p>
            </p:txBody>
          </p:sp>
        </p:grpSp>
        <p:sp>
          <p:nvSpPr>
            <p:cNvPr id="27" name="TextBox 27"/>
            <p:cNvSpPr txBox="1"/>
            <p:nvPr/>
          </p:nvSpPr>
          <p:spPr>
            <a:xfrm>
              <a:off x="0" y="2575430"/>
              <a:ext cx="4071926" cy="688552"/>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市场分析</a:t>
              </a:r>
              <a:endParaRPr lang="en-US" sz="32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28" name="TextBox 28"/>
            <p:cNvSpPr txBox="1"/>
            <p:nvPr/>
          </p:nvSpPr>
          <p:spPr>
            <a:xfrm>
              <a:off x="1348873" y="-114300"/>
              <a:ext cx="1374180" cy="1408853"/>
            </a:xfrm>
            <a:prstGeom prst="rect">
              <a:avLst/>
            </a:prstGeom>
          </p:spPr>
          <p:txBody>
            <a:bodyPr lIns="0" tIns="0" rIns="0" bIns="0" rtlCol="0" anchor="t">
              <a:spAutoFit/>
            </a:bodyPr>
            <a:lstStyle/>
            <a:p>
              <a:pPr algn="ctr">
                <a:lnSpc>
                  <a:spcPts val="8960"/>
                </a:lnSpc>
              </a:pPr>
              <a:r>
                <a:rPr lang="en-US" sz="6400" spc="159">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02</a:t>
              </a:r>
              <a:endParaRPr lang="en-US" sz="6400" spc="159">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grpSp>
      <p:grpSp>
        <p:nvGrpSpPr>
          <p:cNvPr id="29" name="Group 29"/>
          <p:cNvGrpSpPr/>
          <p:nvPr/>
        </p:nvGrpSpPr>
        <p:grpSpPr>
          <a:xfrm rot="0">
            <a:off x="7788093" y="3947861"/>
            <a:ext cx="2844701" cy="2437104"/>
            <a:chOff x="0" y="0"/>
            <a:chExt cx="3792934" cy="3249472"/>
          </a:xfrm>
        </p:grpSpPr>
        <p:grpSp>
          <p:nvGrpSpPr>
            <p:cNvPr id="30" name="Group 30"/>
            <p:cNvGrpSpPr/>
            <p:nvPr/>
          </p:nvGrpSpPr>
          <p:grpSpPr>
            <a:xfrm rot="0">
              <a:off x="1310125" y="1895113"/>
              <a:ext cx="1172684" cy="131042"/>
              <a:chOff x="0" y="0"/>
              <a:chExt cx="231641" cy="25885"/>
            </a:xfrm>
          </p:grpSpPr>
          <p:sp>
            <p:nvSpPr>
              <p:cNvPr id="31" name="Freeform 31"/>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2A52FF"/>
              </a:solidFill>
            </p:spPr>
          </p:sp>
          <p:sp>
            <p:nvSpPr>
              <p:cNvPr id="32" name="TextBox 32"/>
              <p:cNvSpPr txBox="1"/>
              <p:nvPr/>
            </p:nvSpPr>
            <p:spPr>
              <a:xfrm>
                <a:off x="0" y="-47625"/>
                <a:ext cx="231641" cy="73510"/>
              </a:xfrm>
              <a:prstGeom prst="rect">
                <a:avLst/>
              </a:prstGeom>
            </p:spPr>
            <p:txBody>
              <a:bodyPr lIns="50800" tIns="50800" rIns="50800" bIns="50800" rtlCol="0" anchor="ctr"/>
              <a:lstStyle/>
              <a:p>
                <a:pPr algn="ctr">
                  <a:lnSpc>
                    <a:spcPts val="2660"/>
                  </a:lnSpc>
                </a:pPr>
              </a:p>
            </p:txBody>
          </p:sp>
        </p:grpSp>
        <p:sp>
          <p:nvSpPr>
            <p:cNvPr id="33" name="TextBox 33"/>
            <p:cNvSpPr txBox="1"/>
            <p:nvPr/>
          </p:nvSpPr>
          <p:spPr>
            <a:xfrm>
              <a:off x="0" y="2560920"/>
              <a:ext cx="3792934" cy="688552"/>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方案介绍</a:t>
              </a:r>
              <a:endParaRPr lang="en-US" sz="32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34" name="TextBox 34"/>
            <p:cNvSpPr txBox="1"/>
            <p:nvPr/>
          </p:nvSpPr>
          <p:spPr>
            <a:xfrm>
              <a:off x="1208759" y="-114300"/>
              <a:ext cx="1374180" cy="1408853"/>
            </a:xfrm>
            <a:prstGeom prst="rect">
              <a:avLst/>
            </a:prstGeom>
          </p:spPr>
          <p:txBody>
            <a:bodyPr lIns="0" tIns="0" rIns="0" bIns="0" rtlCol="0" anchor="t">
              <a:spAutoFit/>
            </a:bodyPr>
            <a:lstStyle/>
            <a:p>
              <a:pPr algn="ctr">
                <a:lnSpc>
                  <a:spcPts val="8960"/>
                </a:lnSpc>
              </a:pPr>
              <a:r>
                <a:rPr lang="en-US" sz="6400" spc="159">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03</a:t>
              </a:r>
              <a:endParaRPr lang="en-US" sz="6400" spc="159">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grpSp>
      <p:grpSp>
        <p:nvGrpSpPr>
          <p:cNvPr id="35" name="Group 35"/>
          <p:cNvGrpSpPr/>
          <p:nvPr/>
        </p:nvGrpSpPr>
        <p:grpSpPr>
          <a:xfrm rot="0">
            <a:off x="11219684" y="3246855"/>
            <a:ext cx="2901031" cy="4244682"/>
            <a:chOff x="0" y="0"/>
            <a:chExt cx="764058" cy="1117941"/>
          </a:xfrm>
        </p:grpSpPr>
        <p:sp>
          <p:nvSpPr>
            <p:cNvPr id="36" name="Freeform 36"/>
            <p:cNvSpPr/>
            <p:nvPr/>
          </p:nvSpPr>
          <p:spPr>
            <a:xfrm>
              <a:off x="0" y="0"/>
              <a:ext cx="764058" cy="1117941"/>
            </a:xfrm>
            <a:custGeom>
              <a:avLst/>
              <a:gdLst/>
              <a:ahLst/>
              <a:cxnLst/>
              <a:rect l="l" t="t" r="r" b="b"/>
              <a:pathLst>
                <a:path w="764058" h="1117941">
                  <a:moveTo>
                    <a:pt x="136103" y="0"/>
                  </a:moveTo>
                  <a:lnTo>
                    <a:pt x="627955" y="0"/>
                  </a:lnTo>
                  <a:cubicBezTo>
                    <a:pt x="703122" y="0"/>
                    <a:pt x="764058" y="60935"/>
                    <a:pt x="764058" y="136103"/>
                  </a:cubicBezTo>
                  <a:lnTo>
                    <a:pt x="764058" y="981838"/>
                  </a:lnTo>
                  <a:cubicBezTo>
                    <a:pt x="764058" y="1017935"/>
                    <a:pt x="749718" y="1052553"/>
                    <a:pt x="724194" y="1078077"/>
                  </a:cubicBezTo>
                  <a:cubicBezTo>
                    <a:pt x="698670" y="1103602"/>
                    <a:pt x="664052" y="1117941"/>
                    <a:pt x="627955" y="1117941"/>
                  </a:cubicBezTo>
                  <a:lnTo>
                    <a:pt x="136103" y="1117941"/>
                  </a:lnTo>
                  <a:cubicBezTo>
                    <a:pt x="60935" y="1117941"/>
                    <a:pt x="0" y="1057006"/>
                    <a:pt x="0" y="981838"/>
                  </a:cubicBezTo>
                  <a:lnTo>
                    <a:pt x="0" y="136103"/>
                  </a:lnTo>
                  <a:cubicBezTo>
                    <a:pt x="0" y="60935"/>
                    <a:pt x="60935" y="0"/>
                    <a:pt x="136103" y="0"/>
                  </a:cubicBezTo>
                  <a:close/>
                </a:path>
              </a:pathLst>
            </a:custGeom>
            <a:solidFill>
              <a:srgbClr val="FFFFFF"/>
            </a:solidFill>
            <a:ln cap="rnd">
              <a:noFill/>
              <a:prstDash val="solid"/>
              <a:round/>
            </a:ln>
          </p:spPr>
        </p:sp>
        <p:sp>
          <p:nvSpPr>
            <p:cNvPr id="37" name="TextBox 37"/>
            <p:cNvSpPr txBox="1"/>
            <p:nvPr/>
          </p:nvSpPr>
          <p:spPr>
            <a:xfrm>
              <a:off x="0" y="-47625"/>
              <a:ext cx="764058" cy="1165566"/>
            </a:xfrm>
            <a:prstGeom prst="rect">
              <a:avLst/>
            </a:prstGeom>
          </p:spPr>
          <p:txBody>
            <a:bodyPr lIns="50800" tIns="50800" rIns="50800" bIns="50800" rtlCol="0" anchor="ctr"/>
            <a:lstStyle/>
            <a:p>
              <a:pPr marL="410210" lvl="1" indent="-205105" algn="l">
                <a:lnSpc>
                  <a:spcPts val="2660"/>
                </a:lnSpc>
                <a:buFont typeface="Arial" panose="020B0604020202020204"/>
                <a:buChar char="•"/>
              </a:pPr>
            </a:p>
          </p:txBody>
        </p:sp>
      </p:grpSp>
      <p:grpSp>
        <p:nvGrpSpPr>
          <p:cNvPr id="38" name="Group 38"/>
          <p:cNvGrpSpPr/>
          <p:nvPr/>
        </p:nvGrpSpPr>
        <p:grpSpPr>
          <a:xfrm rot="0">
            <a:off x="11285180" y="3947861"/>
            <a:ext cx="2844701" cy="2437104"/>
            <a:chOff x="0" y="0"/>
            <a:chExt cx="3792934" cy="3249472"/>
          </a:xfrm>
        </p:grpSpPr>
        <p:grpSp>
          <p:nvGrpSpPr>
            <p:cNvPr id="39" name="Group 39"/>
            <p:cNvGrpSpPr/>
            <p:nvPr/>
          </p:nvGrpSpPr>
          <p:grpSpPr>
            <a:xfrm rot="0">
              <a:off x="1310125" y="1895113"/>
              <a:ext cx="1172684" cy="131042"/>
              <a:chOff x="0" y="0"/>
              <a:chExt cx="231641" cy="25885"/>
            </a:xfrm>
          </p:grpSpPr>
          <p:sp>
            <p:nvSpPr>
              <p:cNvPr id="40" name="Freeform 40"/>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2A52FF"/>
              </a:solidFill>
            </p:spPr>
          </p:sp>
          <p:sp>
            <p:nvSpPr>
              <p:cNvPr id="41" name="TextBox 41"/>
              <p:cNvSpPr txBox="1"/>
              <p:nvPr/>
            </p:nvSpPr>
            <p:spPr>
              <a:xfrm>
                <a:off x="0" y="-47625"/>
                <a:ext cx="231641" cy="73510"/>
              </a:xfrm>
              <a:prstGeom prst="rect">
                <a:avLst/>
              </a:prstGeom>
            </p:spPr>
            <p:txBody>
              <a:bodyPr lIns="50800" tIns="50800" rIns="50800" bIns="50800" rtlCol="0" anchor="ctr"/>
              <a:lstStyle/>
              <a:p>
                <a:pPr algn="ctr">
                  <a:lnSpc>
                    <a:spcPts val="2660"/>
                  </a:lnSpc>
                </a:pPr>
              </a:p>
            </p:txBody>
          </p:sp>
        </p:grpSp>
        <p:sp>
          <p:nvSpPr>
            <p:cNvPr id="42" name="TextBox 42"/>
            <p:cNvSpPr txBox="1"/>
            <p:nvPr/>
          </p:nvSpPr>
          <p:spPr>
            <a:xfrm>
              <a:off x="0" y="2560920"/>
              <a:ext cx="3792934" cy="688552"/>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功能展示</a:t>
              </a:r>
              <a:endParaRPr lang="en-US" sz="32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43" name="TextBox 43"/>
            <p:cNvSpPr txBox="1"/>
            <p:nvPr/>
          </p:nvSpPr>
          <p:spPr>
            <a:xfrm>
              <a:off x="1208141" y="-114300"/>
              <a:ext cx="1374180" cy="1408853"/>
            </a:xfrm>
            <a:prstGeom prst="rect">
              <a:avLst/>
            </a:prstGeom>
          </p:spPr>
          <p:txBody>
            <a:bodyPr lIns="0" tIns="0" rIns="0" bIns="0" rtlCol="0" anchor="t">
              <a:spAutoFit/>
            </a:bodyPr>
            <a:lstStyle/>
            <a:p>
              <a:pPr algn="ctr">
                <a:lnSpc>
                  <a:spcPts val="8960"/>
                </a:lnSpc>
              </a:pPr>
              <a:r>
                <a:rPr lang="en-US" sz="6400" spc="159">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04</a:t>
              </a:r>
              <a:endParaRPr lang="en-US" sz="6400" spc="159">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grpSp>
      <p:sp>
        <p:nvSpPr>
          <p:cNvPr id="44" name="Freeform 44"/>
          <p:cNvSpPr/>
          <p:nvPr/>
        </p:nvSpPr>
        <p:spPr>
          <a:xfrm>
            <a:off x="10582278" y="9121940"/>
            <a:ext cx="6069244" cy="112830"/>
          </a:xfrm>
          <a:custGeom>
            <a:avLst/>
            <a:gdLst/>
            <a:ahLst/>
            <a:cxnLst/>
            <a:rect l="l" t="t" r="r" b="b"/>
            <a:pathLst>
              <a:path w="6069244" h="112830">
                <a:moveTo>
                  <a:pt x="0" y="0"/>
                </a:moveTo>
                <a:lnTo>
                  <a:pt x="6069244" y="0"/>
                </a:lnTo>
                <a:lnTo>
                  <a:pt x="6069244" y="112830"/>
                </a:lnTo>
                <a:lnTo>
                  <a:pt x="0" y="112830"/>
                </a:lnTo>
                <a:lnTo>
                  <a:pt x="0" y="0"/>
                </a:lnTo>
                <a:close/>
              </a:path>
            </a:pathLst>
          </a:custGeom>
          <a:blipFill>
            <a:blip r:embed="rId7">
              <a:extLst>
                <a:ext uri="{96DAC541-7B7A-43D3-8B79-37D633B846F1}">
                  <asvg:svgBlip xmlns:asvg="http://schemas.microsoft.com/office/drawing/2016/SVG/main" r:embed="rId8"/>
                </a:ext>
              </a:extLst>
            </a:blip>
            <a:stretch>
              <a:fillRect r="-70413"/>
            </a:stretch>
          </a:blipFill>
        </p:spPr>
      </p:sp>
      <p:grpSp>
        <p:nvGrpSpPr>
          <p:cNvPr id="45" name="Group 45"/>
          <p:cNvGrpSpPr/>
          <p:nvPr/>
        </p:nvGrpSpPr>
        <p:grpSpPr>
          <a:xfrm rot="0">
            <a:off x="14725936" y="3293061"/>
            <a:ext cx="2901031" cy="4244682"/>
            <a:chOff x="0" y="0"/>
            <a:chExt cx="764058" cy="1117941"/>
          </a:xfrm>
        </p:grpSpPr>
        <p:sp>
          <p:nvSpPr>
            <p:cNvPr id="46" name="Freeform 46"/>
            <p:cNvSpPr/>
            <p:nvPr/>
          </p:nvSpPr>
          <p:spPr>
            <a:xfrm>
              <a:off x="0" y="0"/>
              <a:ext cx="764058" cy="1117941"/>
            </a:xfrm>
            <a:custGeom>
              <a:avLst/>
              <a:gdLst/>
              <a:ahLst/>
              <a:cxnLst/>
              <a:rect l="l" t="t" r="r" b="b"/>
              <a:pathLst>
                <a:path w="764058" h="1117941">
                  <a:moveTo>
                    <a:pt x="136103" y="0"/>
                  </a:moveTo>
                  <a:lnTo>
                    <a:pt x="627955" y="0"/>
                  </a:lnTo>
                  <a:cubicBezTo>
                    <a:pt x="703122" y="0"/>
                    <a:pt x="764058" y="60935"/>
                    <a:pt x="764058" y="136103"/>
                  </a:cubicBezTo>
                  <a:lnTo>
                    <a:pt x="764058" y="981838"/>
                  </a:lnTo>
                  <a:cubicBezTo>
                    <a:pt x="764058" y="1017935"/>
                    <a:pt x="749718" y="1052553"/>
                    <a:pt x="724194" y="1078077"/>
                  </a:cubicBezTo>
                  <a:cubicBezTo>
                    <a:pt x="698670" y="1103602"/>
                    <a:pt x="664052" y="1117941"/>
                    <a:pt x="627955" y="1117941"/>
                  </a:cubicBezTo>
                  <a:lnTo>
                    <a:pt x="136103" y="1117941"/>
                  </a:lnTo>
                  <a:cubicBezTo>
                    <a:pt x="60935" y="1117941"/>
                    <a:pt x="0" y="1057006"/>
                    <a:pt x="0" y="981838"/>
                  </a:cubicBezTo>
                  <a:lnTo>
                    <a:pt x="0" y="136103"/>
                  </a:lnTo>
                  <a:cubicBezTo>
                    <a:pt x="0" y="60935"/>
                    <a:pt x="60935" y="0"/>
                    <a:pt x="136103" y="0"/>
                  </a:cubicBezTo>
                  <a:close/>
                </a:path>
              </a:pathLst>
            </a:custGeom>
            <a:solidFill>
              <a:srgbClr val="FFFFFF"/>
            </a:solidFill>
            <a:ln cap="rnd">
              <a:noFill/>
              <a:prstDash val="solid"/>
              <a:round/>
            </a:ln>
          </p:spPr>
        </p:sp>
        <p:sp>
          <p:nvSpPr>
            <p:cNvPr id="47" name="TextBox 47"/>
            <p:cNvSpPr txBox="1"/>
            <p:nvPr/>
          </p:nvSpPr>
          <p:spPr>
            <a:xfrm>
              <a:off x="0" y="-47625"/>
              <a:ext cx="764058" cy="1165566"/>
            </a:xfrm>
            <a:prstGeom prst="rect">
              <a:avLst/>
            </a:prstGeom>
          </p:spPr>
          <p:txBody>
            <a:bodyPr lIns="50800" tIns="50800" rIns="50800" bIns="50800" rtlCol="0" anchor="ctr"/>
            <a:lstStyle/>
            <a:p>
              <a:pPr marL="410210" lvl="1" indent="-205105" algn="l">
                <a:lnSpc>
                  <a:spcPts val="2660"/>
                </a:lnSpc>
                <a:buFont typeface="Arial" panose="020B0604020202020204"/>
                <a:buChar char="•"/>
              </a:pPr>
            </a:p>
          </p:txBody>
        </p:sp>
      </p:grpSp>
      <p:grpSp>
        <p:nvGrpSpPr>
          <p:cNvPr id="48" name="Group 48"/>
          <p:cNvGrpSpPr/>
          <p:nvPr/>
        </p:nvGrpSpPr>
        <p:grpSpPr>
          <a:xfrm rot="0">
            <a:off x="14782267" y="3947861"/>
            <a:ext cx="2844701" cy="2437104"/>
            <a:chOff x="0" y="0"/>
            <a:chExt cx="3792934" cy="3249472"/>
          </a:xfrm>
        </p:grpSpPr>
        <p:grpSp>
          <p:nvGrpSpPr>
            <p:cNvPr id="49" name="Group 49"/>
            <p:cNvGrpSpPr/>
            <p:nvPr/>
          </p:nvGrpSpPr>
          <p:grpSpPr>
            <a:xfrm rot="0">
              <a:off x="1310125" y="1895113"/>
              <a:ext cx="1172684" cy="131042"/>
              <a:chOff x="0" y="0"/>
              <a:chExt cx="231641" cy="25885"/>
            </a:xfrm>
          </p:grpSpPr>
          <p:sp>
            <p:nvSpPr>
              <p:cNvPr id="50" name="Freeform 50"/>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2A52FF"/>
              </a:solidFill>
            </p:spPr>
          </p:sp>
          <p:sp>
            <p:nvSpPr>
              <p:cNvPr id="51" name="TextBox 51"/>
              <p:cNvSpPr txBox="1"/>
              <p:nvPr/>
            </p:nvSpPr>
            <p:spPr>
              <a:xfrm>
                <a:off x="0" y="-47625"/>
                <a:ext cx="231641" cy="73510"/>
              </a:xfrm>
              <a:prstGeom prst="rect">
                <a:avLst/>
              </a:prstGeom>
            </p:spPr>
            <p:txBody>
              <a:bodyPr lIns="50800" tIns="50800" rIns="50800" bIns="50800" rtlCol="0" anchor="ctr"/>
              <a:lstStyle/>
              <a:p>
                <a:pPr algn="ctr">
                  <a:lnSpc>
                    <a:spcPts val="2660"/>
                  </a:lnSpc>
                </a:pPr>
              </a:p>
            </p:txBody>
          </p:sp>
        </p:grpSp>
        <p:sp>
          <p:nvSpPr>
            <p:cNvPr id="52" name="TextBox 52"/>
            <p:cNvSpPr txBox="1"/>
            <p:nvPr/>
          </p:nvSpPr>
          <p:spPr>
            <a:xfrm>
              <a:off x="0" y="2560920"/>
              <a:ext cx="3792934" cy="688552"/>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创新价值</a:t>
              </a:r>
              <a:endParaRPr lang="en-US" sz="32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53" name="TextBox 53"/>
            <p:cNvSpPr txBox="1"/>
            <p:nvPr/>
          </p:nvSpPr>
          <p:spPr>
            <a:xfrm>
              <a:off x="1208141" y="-114300"/>
              <a:ext cx="1374180" cy="1408853"/>
            </a:xfrm>
            <a:prstGeom prst="rect">
              <a:avLst/>
            </a:prstGeom>
          </p:spPr>
          <p:txBody>
            <a:bodyPr lIns="0" tIns="0" rIns="0" bIns="0" rtlCol="0" anchor="t">
              <a:spAutoFit/>
            </a:bodyPr>
            <a:lstStyle/>
            <a:p>
              <a:pPr algn="ctr">
                <a:lnSpc>
                  <a:spcPts val="8960"/>
                </a:lnSpc>
              </a:pPr>
              <a:r>
                <a:rPr lang="en-US" sz="6400" spc="159">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05</a:t>
              </a:r>
              <a:endParaRPr lang="en-US" sz="6400" spc="159">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1028700" y="2112585"/>
            <a:ext cx="9138793" cy="4267728"/>
          </a:xfrm>
          <a:custGeom>
            <a:avLst/>
            <a:gdLst/>
            <a:ahLst/>
            <a:cxnLst/>
            <a:rect l="l" t="t" r="r" b="b"/>
            <a:pathLst>
              <a:path w="9138793" h="4267728">
                <a:moveTo>
                  <a:pt x="0" y="0"/>
                </a:moveTo>
                <a:lnTo>
                  <a:pt x="9138793" y="0"/>
                </a:lnTo>
                <a:lnTo>
                  <a:pt x="9138793" y="4267727"/>
                </a:lnTo>
                <a:lnTo>
                  <a:pt x="0" y="4267727"/>
                </a:lnTo>
                <a:lnTo>
                  <a:pt x="0" y="0"/>
                </a:lnTo>
                <a:close/>
              </a:path>
            </a:pathLst>
          </a:custGeom>
          <a:blipFill>
            <a:blip r:embed="rId5"/>
            <a:stretch>
              <a:fillRect/>
            </a:stretch>
          </a:blipFill>
        </p:spPr>
      </p:sp>
      <p:sp>
        <p:nvSpPr>
          <p:cNvPr id="9" name="Freeform 9"/>
          <p:cNvSpPr/>
          <p:nvPr/>
        </p:nvSpPr>
        <p:spPr>
          <a:xfrm>
            <a:off x="7657001" y="6380312"/>
            <a:ext cx="10044566" cy="3394307"/>
          </a:xfrm>
          <a:custGeom>
            <a:avLst/>
            <a:gdLst/>
            <a:ahLst/>
            <a:cxnLst/>
            <a:rect l="l" t="t" r="r" b="b"/>
            <a:pathLst>
              <a:path w="10044566" h="3394307">
                <a:moveTo>
                  <a:pt x="0" y="0"/>
                </a:moveTo>
                <a:lnTo>
                  <a:pt x="10044565" y="0"/>
                </a:lnTo>
                <a:lnTo>
                  <a:pt x="10044565" y="3394307"/>
                </a:lnTo>
                <a:lnTo>
                  <a:pt x="0" y="3394307"/>
                </a:lnTo>
                <a:lnTo>
                  <a:pt x="0" y="0"/>
                </a:lnTo>
                <a:close/>
              </a:path>
            </a:pathLst>
          </a:custGeom>
          <a:blipFill>
            <a:blip r:embed="rId6"/>
            <a:stretch>
              <a:fillRect/>
            </a:stretch>
          </a:blipFill>
        </p:spPr>
      </p:sp>
      <p:sp>
        <p:nvSpPr>
          <p:cNvPr id="10" name="Freeform 10"/>
          <p:cNvSpPr/>
          <p:nvPr/>
        </p:nvSpPr>
        <p:spPr>
          <a:xfrm>
            <a:off x="10873080" y="3731111"/>
            <a:ext cx="1771474" cy="515338"/>
          </a:xfrm>
          <a:custGeom>
            <a:avLst/>
            <a:gdLst/>
            <a:ahLst/>
            <a:cxnLst/>
            <a:rect l="l" t="t" r="r" b="b"/>
            <a:pathLst>
              <a:path w="1771474" h="515338">
                <a:moveTo>
                  <a:pt x="0" y="0"/>
                </a:moveTo>
                <a:lnTo>
                  <a:pt x="1771475" y="0"/>
                </a:lnTo>
                <a:lnTo>
                  <a:pt x="1771475" y="515338"/>
                </a:lnTo>
                <a:lnTo>
                  <a:pt x="0" y="515338"/>
                </a:lnTo>
                <a:lnTo>
                  <a:pt x="0" y="0"/>
                </a:lnTo>
                <a:close/>
              </a:path>
            </a:pathLst>
          </a:custGeom>
          <a:blipFill>
            <a:blip r:embed="rId7"/>
            <a:stretch>
              <a:fillRect/>
            </a:stretch>
          </a:blipFill>
        </p:spPr>
      </p:sp>
      <p:sp>
        <p:nvSpPr>
          <p:cNvPr id="11" name="Freeform 11"/>
          <p:cNvSpPr/>
          <p:nvPr/>
        </p:nvSpPr>
        <p:spPr>
          <a:xfrm>
            <a:off x="5214909" y="7835115"/>
            <a:ext cx="1771474" cy="515338"/>
          </a:xfrm>
          <a:custGeom>
            <a:avLst/>
            <a:gdLst/>
            <a:ahLst/>
            <a:cxnLst/>
            <a:rect l="l" t="t" r="r" b="b"/>
            <a:pathLst>
              <a:path w="1771474" h="515338">
                <a:moveTo>
                  <a:pt x="0" y="0"/>
                </a:moveTo>
                <a:lnTo>
                  <a:pt x="1771474" y="0"/>
                </a:lnTo>
                <a:lnTo>
                  <a:pt x="1771474" y="515339"/>
                </a:lnTo>
                <a:lnTo>
                  <a:pt x="0" y="515339"/>
                </a:lnTo>
                <a:lnTo>
                  <a:pt x="0" y="0"/>
                </a:lnTo>
                <a:close/>
              </a:path>
            </a:pathLst>
          </a:custGeom>
          <a:blipFill>
            <a:blip r:embed="rId8"/>
            <a:stretch>
              <a:fillRect/>
            </a:stretch>
          </a:blipFill>
        </p:spPr>
      </p:sp>
      <p:sp>
        <p:nvSpPr>
          <p:cNvPr id="12" name="TextBox 12"/>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智能订餐</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3" name="TextBox 13"/>
          <p:cNvSpPr txBox="1"/>
          <p:nvPr/>
        </p:nvSpPr>
        <p:spPr>
          <a:xfrm>
            <a:off x="12644555" y="2783866"/>
            <a:ext cx="4614745" cy="2181227"/>
          </a:xfrm>
          <a:prstGeom prst="rect">
            <a:avLst/>
          </a:prstGeom>
        </p:spPr>
        <p:txBody>
          <a:bodyPr lIns="0" tIns="0" rIns="0" bIns="0" rtlCol="0" anchor="t">
            <a:spAutoFit/>
          </a:bodyPr>
          <a:lstStyle/>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提供跨店铺订餐服务</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        </a:t>
            </a: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菜品推荐助手：根据知</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        识库推荐食堂的菜品</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4" name="TextBox 14"/>
          <p:cNvSpPr txBox="1"/>
          <p:nvPr/>
        </p:nvSpPr>
        <p:spPr>
          <a:xfrm>
            <a:off x="2216642" y="7640346"/>
            <a:ext cx="2714706" cy="676277"/>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查看店铺评价</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11000993" y="2019652"/>
            <a:ext cx="4366398" cy="5401799"/>
          </a:xfrm>
          <a:custGeom>
            <a:avLst/>
            <a:gdLst/>
            <a:ahLst/>
            <a:cxnLst/>
            <a:rect l="l" t="t" r="r" b="b"/>
            <a:pathLst>
              <a:path w="4366398" h="5401799">
                <a:moveTo>
                  <a:pt x="0" y="0"/>
                </a:moveTo>
                <a:lnTo>
                  <a:pt x="4366398" y="0"/>
                </a:lnTo>
                <a:lnTo>
                  <a:pt x="4366398" y="5401799"/>
                </a:lnTo>
                <a:lnTo>
                  <a:pt x="0" y="5401799"/>
                </a:lnTo>
                <a:lnTo>
                  <a:pt x="0" y="0"/>
                </a:lnTo>
                <a:close/>
              </a:path>
            </a:pathLst>
          </a:custGeom>
          <a:blipFill>
            <a:blip r:embed="rId5"/>
            <a:stretch>
              <a:fillRect l="-4161" r="-8147"/>
            </a:stretch>
          </a:blipFill>
        </p:spPr>
      </p:sp>
      <p:sp>
        <p:nvSpPr>
          <p:cNvPr id="9" name="Freeform 9"/>
          <p:cNvSpPr/>
          <p:nvPr/>
        </p:nvSpPr>
        <p:spPr>
          <a:xfrm>
            <a:off x="0" y="2019652"/>
            <a:ext cx="11143868" cy="5312257"/>
          </a:xfrm>
          <a:custGeom>
            <a:avLst/>
            <a:gdLst/>
            <a:ahLst/>
            <a:cxnLst/>
            <a:rect l="l" t="t" r="r" b="b"/>
            <a:pathLst>
              <a:path w="11143868" h="5312257">
                <a:moveTo>
                  <a:pt x="0" y="0"/>
                </a:moveTo>
                <a:lnTo>
                  <a:pt x="11143868" y="0"/>
                </a:lnTo>
                <a:lnTo>
                  <a:pt x="11143868" y="5312256"/>
                </a:lnTo>
                <a:lnTo>
                  <a:pt x="0" y="5312256"/>
                </a:lnTo>
                <a:lnTo>
                  <a:pt x="0" y="0"/>
                </a:lnTo>
                <a:close/>
              </a:path>
            </a:pathLst>
          </a:custGeom>
          <a:blipFill>
            <a:blip r:embed="rId6"/>
            <a:stretch>
              <a:fillRect/>
            </a:stretch>
          </a:blipFill>
        </p:spPr>
      </p:sp>
      <p:sp>
        <p:nvSpPr>
          <p:cNvPr id="10" name="Freeform 10"/>
          <p:cNvSpPr/>
          <p:nvPr/>
        </p:nvSpPr>
        <p:spPr>
          <a:xfrm>
            <a:off x="15573864" y="2019652"/>
            <a:ext cx="2561736" cy="5401799"/>
          </a:xfrm>
          <a:custGeom>
            <a:avLst/>
            <a:gdLst/>
            <a:ahLst/>
            <a:cxnLst/>
            <a:rect l="l" t="t" r="r" b="b"/>
            <a:pathLst>
              <a:path w="2561736" h="5401799">
                <a:moveTo>
                  <a:pt x="0" y="0"/>
                </a:moveTo>
                <a:lnTo>
                  <a:pt x="2561736" y="0"/>
                </a:lnTo>
                <a:lnTo>
                  <a:pt x="2561736" y="5401799"/>
                </a:lnTo>
                <a:lnTo>
                  <a:pt x="0" y="5401799"/>
                </a:lnTo>
                <a:lnTo>
                  <a:pt x="0" y="0"/>
                </a:lnTo>
                <a:close/>
              </a:path>
            </a:pathLst>
          </a:custGeom>
          <a:blipFill>
            <a:blip r:embed="rId7"/>
            <a:stretch>
              <a:fillRect/>
            </a:stretch>
          </a:blipFill>
        </p:spPr>
      </p:sp>
      <p:sp>
        <p:nvSpPr>
          <p:cNvPr id="11" name="TextBox 11"/>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智能订餐</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452880" y="7517556"/>
            <a:ext cx="2843999" cy="1428752"/>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点击生成订单，订单可编辑</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3" name="TextBox 13"/>
          <p:cNvSpPr txBox="1"/>
          <p:nvPr/>
        </p:nvSpPr>
        <p:spPr>
          <a:xfrm>
            <a:off x="6015388" y="7141319"/>
            <a:ext cx="4079442" cy="2181227"/>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菜品分析助手：</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根据已点菜品分析营养价值，并给出合理建议</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4" name="TextBox 14"/>
          <p:cNvSpPr txBox="1"/>
          <p:nvPr/>
        </p:nvSpPr>
        <p:spPr>
          <a:xfrm>
            <a:off x="11813339" y="7517556"/>
            <a:ext cx="2741707" cy="1428752"/>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提交订单后可以打印销售小票</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5" name="TextBox 15"/>
          <p:cNvSpPr txBox="1"/>
          <p:nvPr/>
        </p:nvSpPr>
        <p:spPr>
          <a:xfrm>
            <a:off x="15334602" y="7192851"/>
            <a:ext cx="2800998" cy="2933702"/>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订单完成</a:t>
            </a: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后可以填写评价</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店铺会根据所有评价生成总评分</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6543912" y="990405"/>
            <a:ext cx="11114391" cy="6333835"/>
          </a:xfrm>
          <a:custGeom>
            <a:avLst/>
            <a:gdLst/>
            <a:ahLst/>
            <a:cxnLst/>
            <a:rect l="l" t="t" r="r" b="b"/>
            <a:pathLst>
              <a:path w="11114391" h="6333835">
                <a:moveTo>
                  <a:pt x="0" y="0"/>
                </a:moveTo>
                <a:lnTo>
                  <a:pt x="11114392" y="0"/>
                </a:lnTo>
                <a:lnTo>
                  <a:pt x="11114392" y="6333835"/>
                </a:lnTo>
                <a:lnTo>
                  <a:pt x="0" y="6333835"/>
                </a:lnTo>
                <a:lnTo>
                  <a:pt x="0" y="0"/>
                </a:lnTo>
                <a:close/>
              </a:path>
            </a:pathLst>
          </a:custGeom>
          <a:blipFill>
            <a:blip r:embed="rId5"/>
            <a:stretch>
              <a:fillRect/>
            </a:stretch>
          </a:blipFill>
        </p:spPr>
      </p:sp>
      <p:sp>
        <p:nvSpPr>
          <p:cNvPr id="9" name="Freeform 9"/>
          <p:cNvSpPr/>
          <p:nvPr/>
        </p:nvSpPr>
        <p:spPr>
          <a:xfrm>
            <a:off x="599410" y="3415659"/>
            <a:ext cx="11148366" cy="6323075"/>
          </a:xfrm>
          <a:custGeom>
            <a:avLst/>
            <a:gdLst/>
            <a:ahLst/>
            <a:cxnLst/>
            <a:rect l="l" t="t" r="r" b="b"/>
            <a:pathLst>
              <a:path w="11148366" h="6323075">
                <a:moveTo>
                  <a:pt x="0" y="0"/>
                </a:moveTo>
                <a:lnTo>
                  <a:pt x="11148365" y="0"/>
                </a:lnTo>
                <a:lnTo>
                  <a:pt x="11148365" y="6323075"/>
                </a:lnTo>
                <a:lnTo>
                  <a:pt x="0" y="6323075"/>
                </a:lnTo>
                <a:lnTo>
                  <a:pt x="0" y="0"/>
                </a:lnTo>
                <a:close/>
              </a:path>
            </a:pathLst>
          </a:custGeom>
          <a:blipFill>
            <a:blip r:embed="rId6"/>
            <a:stretch>
              <a:fillRect/>
            </a:stretch>
          </a:blipFill>
        </p:spPr>
      </p:sp>
      <p:sp>
        <p:nvSpPr>
          <p:cNvPr id="10" name="TextBox 10"/>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菜品分析</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1" name="TextBox 11"/>
          <p:cNvSpPr txBox="1"/>
          <p:nvPr/>
        </p:nvSpPr>
        <p:spPr>
          <a:xfrm>
            <a:off x="12617450" y="7734300"/>
            <a:ext cx="5081905" cy="1538605"/>
          </a:xfrm>
          <a:prstGeom prst="rect">
            <a:avLst/>
          </a:prstGeom>
        </p:spPr>
        <p:txBody>
          <a:bodyPr wrap="square"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仪表盘两个页签支持切换</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展示多元、直观的数据分析</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2" name="TextBox 12"/>
          <p:cNvSpPr txBox="1"/>
          <p:nvPr/>
        </p:nvSpPr>
        <p:spPr>
          <a:xfrm>
            <a:off x="599410" y="2186932"/>
            <a:ext cx="5760347" cy="676277"/>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对用户和店铺的订餐数据进行分析</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5994146" y="448291"/>
            <a:ext cx="11265154" cy="9390418"/>
          </a:xfrm>
          <a:custGeom>
            <a:avLst/>
            <a:gdLst/>
            <a:ahLst/>
            <a:cxnLst/>
            <a:rect l="l" t="t" r="r" b="b"/>
            <a:pathLst>
              <a:path w="11265154" h="9390418">
                <a:moveTo>
                  <a:pt x="0" y="0"/>
                </a:moveTo>
                <a:lnTo>
                  <a:pt x="11265154" y="0"/>
                </a:lnTo>
                <a:lnTo>
                  <a:pt x="11265154" y="9390418"/>
                </a:lnTo>
                <a:lnTo>
                  <a:pt x="0" y="9390418"/>
                </a:lnTo>
                <a:lnTo>
                  <a:pt x="0" y="0"/>
                </a:lnTo>
                <a:close/>
              </a:path>
            </a:pathLst>
          </a:custGeom>
          <a:blipFill>
            <a:blip r:embed="rId5"/>
            <a:stretch>
              <a:fillRect/>
            </a:stretch>
          </a:blipFill>
        </p:spPr>
      </p:sp>
      <p:sp>
        <p:nvSpPr>
          <p:cNvPr id="9" name="TextBox 9"/>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智能简历</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0" name="TextBox 10"/>
          <p:cNvSpPr txBox="1"/>
          <p:nvPr/>
        </p:nvSpPr>
        <p:spPr>
          <a:xfrm>
            <a:off x="1452880" y="3562349"/>
            <a:ext cx="4104313" cy="2933702"/>
          </a:xfrm>
          <a:prstGeom prst="rect">
            <a:avLst/>
          </a:prstGeom>
        </p:spPr>
        <p:txBody>
          <a:bodyPr lIns="0" tIns="0" rIns="0" bIns="0" rtlCol="0" anchor="t">
            <a:spAutoFit/>
          </a:bodyPr>
          <a:lstStyle/>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编写简历</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保存简历</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选择不同简历模板</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打印效果预览</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5167332" y="457486"/>
            <a:ext cx="12801658" cy="5226819"/>
          </a:xfrm>
          <a:custGeom>
            <a:avLst/>
            <a:gdLst/>
            <a:ahLst/>
            <a:cxnLst/>
            <a:rect l="l" t="t" r="r" b="b"/>
            <a:pathLst>
              <a:path w="12801658" h="5226819">
                <a:moveTo>
                  <a:pt x="0" y="0"/>
                </a:moveTo>
                <a:lnTo>
                  <a:pt x="12801658" y="0"/>
                </a:lnTo>
                <a:lnTo>
                  <a:pt x="12801658" y="5226819"/>
                </a:lnTo>
                <a:lnTo>
                  <a:pt x="0" y="5226819"/>
                </a:lnTo>
                <a:lnTo>
                  <a:pt x="0" y="0"/>
                </a:lnTo>
                <a:close/>
              </a:path>
            </a:pathLst>
          </a:custGeom>
          <a:blipFill>
            <a:blip r:embed="rId5"/>
            <a:stretch>
              <a:fillRect/>
            </a:stretch>
          </a:blipFill>
        </p:spPr>
      </p:sp>
      <p:sp>
        <p:nvSpPr>
          <p:cNvPr id="9" name="Freeform 9"/>
          <p:cNvSpPr/>
          <p:nvPr/>
        </p:nvSpPr>
        <p:spPr>
          <a:xfrm>
            <a:off x="702631" y="3468780"/>
            <a:ext cx="6279913" cy="6532844"/>
          </a:xfrm>
          <a:custGeom>
            <a:avLst/>
            <a:gdLst/>
            <a:ahLst/>
            <a:cxnLst/>
            <a:rect l="l" t="t" r="r" b="b"/>
            <a:pathLst>
              <a:path w="6279913" h="6532844">
                <a:moveTo>
                  <a:pt x="0" y="0"/>
                </a:moveTo>
                <a:lnTo>
                  <a:pt x="6279913" y="0"/>
                </a:lnTo>
                <a:lnTo>
                  <a:pt x="6279913" y="6532845"/>
                </a:lnTo>
                <a:lnTo>
                  <a:pt x="0" y="6532845"/>
                </a:lnTo>
                <a:lnTo>
                  <a:pt x="0" y="0"/>
                </a:lnTo>
                <a:close/>
              </a:path>
            </a:pathLst>
          </a:custGeom>
          <a:blipFill>
            <a:blip r:embed="rId6"/>
            <a:stretch>
              <a:fillRect/>
            </a:stretch>
          </a:blipFill>
        </p:spPr>
      </p:sp>
      <p:sp>
        <p:nvSpPr>
          <p:cNvPr id="10" name="Freeform 10"/>
          <p:cNvSpPr/>
          <p:nvPr/>
        </p:nvSpPr>
        <p:spPr>
          <a:xfrm>
            <a:off x="4094315" y="2301930"/>
            <a:ext cx="1771474" cy="515338"/>
          </a:xfrm>
          <a:custGeom>
            <a:avLst/>
            <a:gdLst/>
            <a:ahLst/>
            <a:cxnLst/>
            <a:rect l="l" t="t" r="r" b="b"/>
            <a:pathLst>
              <a:path w="1771474" h="515338">
                <a:moveTo>
                  <a:pt x="0" y="0"/>
                </a:moveTo>
                <a:lnTo>
                  <a:pt x="1771474" y="0"/>
                </a:lnTo>
                <a:lnTo>
                  <a:pt x="1771474" y="515338"/>
                </a:lnTo>
                <a:lnTo>
                  <a:pt x="0" y="515338"/>
                </a:lnTo>
                <a:lnTo>
                  <a:pt x="0" y="0"/>
                </a:lnTo>
                <a:close/>
              </a:path>
            </a:pathLst>
          </a:custGeom>
          <a:blipFill>
            <a:blip r:embed="rId7"/>
            <a:stretch>
              <a:fillRect/>
            </a:stretch>
          </a:blipFill>
        </p:spPr>
      </p:sp>
      <p:sp>
        <p:nvSpPr>
          <p:cNvPr id="11" name="Freeform 11"/>
          <p:cNvSpPr/>
          <p:nvPr/>
        </p:nvSpPr>
        <p:spPr>
          <a:xfrm>
            <a:off x="11568161" y="7969995"/>
            <a:ext cx="1771474" cy="515338"/>
          </a:xfrm>
          <a:custGeom>
            <a:avLst/>
            <a:gdLst/>
            <a:ahLst/>
            <a:cxnLst/>
            <a:rect l="l" t="t" r="r" b="b"/>
            <a:pathLst>
              <a:path w="1771474" h="515338">
                <a:moveTo>
                  <a:pt x="0" y="0"/>
                </a:moveTo>
                <a:lnTo>
                  <a:pt x="1771475" y="0"/>
                </a:lnTo>
                <a:lnTo>
                  <a:pt x="1771475" y="515338"/>
                </a:lnTo>
                <a:lnTo>
                  <a:pt x="0" y="515338"/>
                </a:lnTo>
                <a:lnTo>
                  <a:pt x="0" y="0"/>
                </a:lnTo>
                <a:close/>
              </a:path>
            </a:pathLst>
          </a:custGeom>
          <a:blipFill>
            <a:blip r:embed="rId8"/>
            <a:stretch>
              <a:fillRect/>
            </a:stretch>
          </a:blipFill>
        </p:spPr>
      </p:sp>
      <p:sp>
        <p:nvSpPr>
          <p:cNvPr id="12" name="Freeform 12"/>
          <p:cNvSpPr/>
          <p:nvPr/>
        </p:nvSpPr>
        <p:spPr>
          <a:xfrm>
            <a:off x="7163519" y="3783612"/>
            <a:ext cx="4225500" cy="6218013"/>
          </a:xfrm>
          <a:custGeom>
            <a:avLst/>
            <a:gdLst/>
            <a:ahLst/>
            <a:cxnLst/>
            <a:rect l="l" t="t" r="r" b="b"/>
            <a:pathLst>
              <a:path w="4225500" h="6218013">
                <a:moveTo>
                  <a:pt x="0" y="0"/>
                </a:moveTo>
                <a:lnTo>
                  <a:pt x="4225501" y="0"/>
                </a:lnTo>
                <a:lnTo>
                  <a:pt x="4225501" y="6218013"/>
                </a:lnTo>
                <a:lnTo>
                  <a:pt x="0" y="6218013"/>
                </a:lnTo>
                <a:lnTo>
                  <a:pt x="0" y="0"/>
                </a:lnTo>
                <a:close/>
              </a:path>
            </a:pathLst>
          </a:custGeom>
          <a:blipFill>
            <a:blip r:embed="rId9"/>
            <a:stretch>
              <a:fillRect/>
            </a:stretch>
          </a:blipFill>
        </p:spPr>
      </p:sp>
      <p:sp>
        <p:nvSpPr>
          <p:cNvPr id="13" name="TextBox 13"/>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模拟面试</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4" name="TextBox 14"/>
          <p:cNvSpPr txBox="1"/>
          <p:nvPr/>
        </p:nvSpPr>
        <p:spPr>
          <a:xfrm>
            <a:off x="937470" y="2073330"/>
            <a:ext cx="3156845" cy="676277"/>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生成模拟面试题</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5" name="TextBox 15"/>
          <p:cNvSpPr txBox="1"/>
          <p:nvPr/>
        </p:nvSpPr>
        <p:spPr>
          <a:xfrm>
            <a:off x="13007975" y="6148705"/>
            <a:ext cx="5645150" cy="1538605"/>
          </a:xfrm>
          <a:prstGeom prst="rect">
            <a:avLst/>
          </a:prstGeom>
        </p:spPr>
        <p:txBody>
          <a:bodyPr wrap="square" lIns="0" tIns="0" rIns="0" bIns="0" rtlCol="0" anchor="t">
            <a:spAutoFit/>
          </a:bodyPr>
          <a:lstStyle/>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进入答题      答题倒计时</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面试分析助手：</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6" name="TextBox 16"/>
          <p:cNvSpPr txBox="1"/>
          <p:nvPr/>
        </p:nvSpPr>
        <p:spPr>
          <a:xfrm>
            <a:off x="13656227" y="7606515"/>
            <a:ext cx="4312763" cy="2181227"/>
          </a:xfrm>
          <a:prstGeom prst="rect">
            <a:avLst/>
          </a:prstGeom>
        </p:spPr>
        <p:txBody>
          <a:bodyPr lIns="0" tIns="0" rIns="0" bIns="0" rtlCol="0" anchor="t">
            <a:spAutoFit/>
          </a:bodyPr>
          <a:lstStyle/>
          <a:p>
            <a:pPr algn="l">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根据作答情况进行分析，并生成可以下载的作答情况分析报告</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2072909" y="2074514"/>
            <a:ext cx="14163351" cy="7914209"/>
          </a:xfrm>
          <a:custGeom>
            <a:avLst/>
            <a:gdLst/>
            <a:ahLst/>
            <a:cxnLst/>
            <a:rect l="l" t="t" r="r" b="b"/>
            <a:pathLst>
              <a:path w="14163351" h="7914209">
                <a:moveTo>
                  <a:pt x="0" y="0"/>
                </a:moveTo>
                <a:lnTo>
                  <a:pt x="14163351" y="0"/>
                </a:lnTo>
                <a:lnTo>
                  <a:pt x="14163351" y="7914209"/>
                </a:lnTo>
                <a:lnTo>
                  <a:pt x="0" y="7914209"/>
                </a:lnTo>
                <a:lnTo>
                  <a:pt x="0" y="0"/>
                </a:lnTo>
                <a:close/>
              </a:path>
            </a:pathLst>
          </a:custGeom>
          <a:blipFill>
            <a:blip r:embed="rId5"/>
            <a:stretch>
              <a:fillRect/>
            </a:stretch>
          </a:blipFill>
        </p:spPr>
      </p:sp>
      <p:sp>
        <p:nvSpPr>
          <p:cNvPr id="9" name="TextBox 9"/>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健康咨询</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0" name="TextBox 10"/>
          <p:cNvSpPr txBox="1"/>
          <p:nvPr/>
        </p:nvSpPr>
        <p:spPr>
          <a:xfrm>
            <a:off x="5869427" y="962146"/>
            <a:ext cx="11389873" cy="676277"/>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填写病情症状，生成病情分析报告，给出吃药建议，并给予关怀</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4531837" y="2080144"/>
            <a:ext cx="13674569" cy="5265946"/>
          </a:xfrm>
          <a:custGeom>
            <a:avLst/>
            <a:gdLst/>
            <a:ahLst/>
            <a:cxnLst/>
            <a:rect l="l" t="t" r="r" b="b"/>
            <a:pathLst>
              <a:path w="13674569" h="5265946">
                <a:moveTo>
                  <a:pt x="0" y="0"/>
                </a:moveTo>
                <a:lnTo>
                  <a:pt x="13674569" y="0"/>
                </a:lnTo>
                <a:lnTo>
                  <a:pt x="13674569" y="5265946"/>
                </a:lnTo>
                <a:lnTo>
                  <a:pt x="0" y="5265946"/>
                </a:lnTo>
                <a:lnTo>
                  <a:pt x="0" y="0"/>
                </a:lnTo>
                <a:close/>
              </a:path>
            </a:pathLst>
          </a:custGeom>
          <a:blipFill>
            <a:blip r:embed="rId5"/>
            <a:stretch>
              <a:fillRect/>
            </a:stretch>
          </a:blipFill>
        </p:spPr>
      </p:sp>
      <p:sp>
        <p:nvSpPr>
          <p:cNvPr id="9" name="Freeform 9"/>
          <p:cNvSpPr/>
          <p:nvPr/>
        </p:nvSpPr>
        <p:spPr>
          <a:xfrm>
            <a:off x="13494669" y="1219326"/>
            <a:ext cx="4711738" cy="665559"/>
          </a:xfrm>
          <a:custGeom>
            <a:avLst/>
            <a:gdLst/>
            <a:ahLst/>
            <a:cxnLst/>
            <a:rect l="l" t="t" r="r" b="b"/>
            <a:pathLst>
              <a:path w="4711738" h="665559">
                <a:moveTo>
                  <a:pt x="0" y="0"/>
                </a:moveTo>
                <a:lnTo>
                  <a:pt x="4711737" y="0"/>
                </a:lnTo>
                <a:lnTo>
                  <a:pt x="4711737" y="665560"/>
                </a:lnTo>
                <a:lnTo>
                  <a:pt x="0" y="665560"/>
                </a:lnTo>
                <a:lnTo>
                  <a:pt x="0" y="0"/>
                </a:lnTo>
                <a:close/>
              </a:path>
            </a:pathLst>
          </a:custGeom>
          <a:blipFill>
            <a:blip r:embed="rId6"/>
            <a:stretch>
              <a:fillRect/>
            </a:stretch>
          </a:blipFill>
        </p:spPr>
      </p:sp>
      <p:sp>
        <p:nvSpPr>
          <p:cNvPr id="10" name="Freeform 10"/>
          <p:cNvSpPr/>
          <p:nvPr/>
        </p:nvSpPr>
        <p:spPr>
          <a:xfrm>
            <a:off x="1028700" y="4090311"/>
            <a:ext cx="9118011" cy="5947407"/>
          </a:xfrm>
          <a:custGeom>
            <a:avLst/>
            <a:gdLst/>
            <a:ahLst/>
            <a:cxnLst/>
            <a:rect l="l" t="t" r="r" b="b"/>
            <a:pathLst>
              <a:path w="9118011" h="5947407">
                <a:moveTo>
                  <a:pt x="0" y="0"/>
                </a:moveTo>
                <a:lnTo>
                  <a:pt x="9118011" y="0"/>
                </a:lnTo>
                <a:lnTo>
                  <a:pt x="9118011" y="5947407"/>
                </a:lnTo>
                <a:lnTo>
                  <a:pt x="0" y="5947407"/>
                </a:lnTo>
                <a:lnTo>
                  <a:pt x="0" y="0"/>
                </a:lnTo>
                <a:close/>
              </a:path>
            </a:pathLst>
          </a:custGeom>
          <a:blipFill>
            <a:blip r:embed="rId7"/>
            <a:stretch>
              <a:fillRect/>
            </a:stretch>
          </a:blipFill>
        </p:spPr>
      </p:sp>
      <p:sp>
        <p:nvSpPr>
          <p:cNvPr id="11" name="TextBox 11"/>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健康计划</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6858000" y="990600"/>
            <a:ext cx="5354955" cy="768985"/>
          </a:xfrm>
          <a:prstGeom prst="rect">
            <a:avLst/>
          </a:prstGeom>
        </p:spPr>
        <p:txBody>
          <a:bodyPr wrap="square"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根据体检报告做出健康评价</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3" name="TextBox 13"/>
          <p:cNvSpPr txBox="1"/>
          <p:nvPr/>
        </p:nvSpPr>
        <p:spPr>
          <a:xfrm>
            <a:off x="12478156" y="7741395"/>
            <a:ext cx="4850438" cy="2181227"/>
          </a:xfrm>
          <a:prstGeom prst="rect">
            <a:avLst/>
          </a:prstGeom>
        </p:spPr>
        <p:txBody>
          <a:bodyPr lIns="0" tIns="0" rIns="0" bIns="0" rtlCol="0" anchor="t">
            <a:spAutoFit/>
          </a:bodyPr>
          <a:lstStyle/>
          <a:p>
            <a:pPr algn="just">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点击生成健康计划，</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just">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生成健康计划日任务，</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just">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将健康计划分配至每一天</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1452880" y="2282035"/>
            <a:ext cx="3894344" cy="7762106"/>
          </a:xfrm>
          <a:custGeom>
            <a:avLst/>
            <a:gdLst/>
            <a:ahLst/>
            <a:cxnLst/>
            <a:rect l="l" t="t" r="r" b="b"/>
            <a:pathLst>
              <a:path w="3894344" h="7762106">
                <a:moveTo>
                  <a:pt x="0" y="0"/>
                </a:moveTo>
                <a:lnTo>
                  <a:pt x="3894344" y="0"/>
                </a:lnTo>
                <a:lnTo>
                  <a:pt x="3894344" y="7762105"/>
                </a:lnTo>
                <a:lnTo>
                  <a:pt x="0" y="7762105"/>
                </a:lnTo>
                <a:lnTo>
                  <a:pt x="0" y="0"/>
                </a:lnTo>
                <a:close/>
              </a:path>
            </a:pathLst>
          </a:custGeom>
          <a:blipFill>
            <a:blip r:embed="rId5"/>
            <a:stretch>
              <a:fillRect/>
            </a:stretch>
          </a:blipFill>
        </p:spPr>
      </p:sp>
      <p:sp>
        <p:nvSpPr>
          <p:cNvPr id="9" name="Freeform 9"/>
          <p:cNvSpPr/>
          <p:nvPr/>
        </p:nvSpPr>
        <p:spPr>
          <a:xfrm>
            <a:off x="5759215" y="2282035"/>
            <a:ext cx="3881053" cy="7762106"/>
          </a:xfrm>
          <a:custGeom>
            <a:avLst/>
            <a:gdLst/>
            <a:ahLst/>
            <a:cxnLst/>
            <a:rect l="l" t="t" r="r" b="b"/>
            <a:pathLst>
              <a:path w="3881053" h="7762106">
                <a:moveTo>
                  <a:pt x="0" y="0"/>
                </a:moveTo>
                <a:lnTo>
                  <a:pt x="3881053" y="0"/>
                </a:lnTo>
                <a:lnTo>
                  <a:pt x="3881053" y="7762105"/>
                </a:lnTo>
                <a:lnTo>
                  <a:pt x="0" y="7762105"/>
                </a:lnTo>
                <a:lnTo>
                  <a:pt x="0" y="0"/>
                </a:lnTo>
                <a:close/>
              </a:path>
            </a:pathLst>
          </a:custGeom>
          <a:blipFill>
            <a:blip r:embed="rId6"/>
            <a:stretch>
              <a:fillRect/>
            </a:stretch>
          </a:blipFill>
        </p:spPr>
      </p:sp>
      <p:sp>
        <p:nvSpPr>
          <p:cNvPr id="10" name="Freeform 10"/>
          <p:cNvSpPr/>
          <p:nvPr/>
        </p:nvSpPr>
        <p:spPr>
          <a:xfrm>
            <a:off x="10049843" y="2282035"/>
            <a:ext cx="3864538" cy="7762106"/>
          </a:xfrm>
          <a:custGeom>
            <a:avLst/>
            <a:gdLst/>
            <a:ahLst/>
            <a:cxnLst/>
            <a:rect l="l" t="t" r="r" b="b"/>
            <a:pathLst>
              <a:path w="3864538" h="7762106">
                <a:moveTo>
                  <a:pt x="0" y="0"/>
                </a:moveTo>
                <a:lnTo>
                  <a:pt x="3864538" y="0"/>
                </a:lnTo>
                <a:lnTo>
                  <a:pt x="3864538" y="7762105"/>
                </a:lnTo>
                <a:lnTo>
                  <a:pt x="0" y="7762105"/>
                </a:lnTo>
                <a:lnTo>
                  <a:pt x="0" y="0"/>
                </a:lnTo>
                <a:close/>
              </a:path>
            </a:pathLst>
          </a:custGeom>
          <a:blipFill>
            <a:blip r:embed="rId7"/>
            <a:stretch>
              <a:fillRect/>
            </a:stretch>
          </a:blipFill>
        </p:spPr>
      </p:sp>
      <p:sp>
        <p:nvSpPr>
          <p:cNvPr id="11" name="TextBox 11"/>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移动端-主界面</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4578965" y="2598420"/>
            <a:ext cx="3607435" cy="6155690"/>
          </a:xfrm>
          <a:prstGeom prst="rect">
            <a:avLst/>
          </a:prstGeom>
        </p:spPr>
        <p:txBody>
          <a:bodyPr wrap="square" lIns="0" tIns="0" rIns="0" bIns="0" rtlCol="0" anchor="t">
            <a:spAutoFit/>
          </a:bodyPr>
          <a:lstStyle/>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加入校园群</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校园百宝箱</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校园资讯</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个人信息查看</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我的订单</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我的课程</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借书记录展示</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47700" lvl="1" indent="-323850" algn="l">
              <a:lnSpc>
                <a:spcPts val="6000"/>
              </a:lnSpc>
              <a:buFont typeface="Arial" panose="020B0604020202020204"/>
              <a:buChar char="•"/>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我的评价</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3" name="TextBox 13"/>
          <p:cNvSpPr txBox="1"/>
          <p:nvPr/>
        </p:nvSpPr>
        <p:spPr>
          <a:xfrm>
            <a:off x="7186614" y="990726"/>
            <a:ext cx="11101386" cy="676277"/>
          </a:xfrm>
          <a:prstGeom prst="rect">
            <a:avLst/>
          </a:prstGeom>
        </p:spPr>
        <p:txBody>
          <a:bodyPr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应用对标PC端，保证数据同步。新增导航功能，生成最短路径。</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1028700" y="2282035"/>
            <a:ext cx="3979076" cy="8004965"/>
          </a:xfrm>
          <a:custGeom>
            <a:avLst/>
            <a:gdLst/>
            <a:ahLst/>
            <a:cxnLst/>
            <a:rect l="l" t="t" r="r" b="b"/>
            <a:pathLst>
              <a:path w="3979076" h="8004965">
                <a:moveTo>
                  <a:pt x="0" y="0"/>
                </a:moveTo>
                <a:lnTo>
                  <a:pt x="3979076" y="0"/>
                </a:lnTo>
                <a:lnTo>
                  <a:pt x="3979076" y="8004965"/>
                </a:lnTo>
                <a:lnTo>
                  <a:pt x="0" y="8004965"/>
                </a:lnTo>
                <a:lnTo>
                  <a:pt x="0" y="0"/>
                </a:lnTo>
                <a:close/>
              </a:path>
            </a:pathLst>
          </a:custGeom>
          <a:blipFill>
            <a:blip r:embed="rId5"/>
            <a:stretch>
              <a:fillRect/>
            </a:stretch>
          </a:blipFill>
        </p:spPr>
      </p:sp>
      <p:sp>
        <p:nvSpPr>
          <p:cNvPr id="9" name="Freeform 9"/>
          <p:cNvSpPr/>
          <p:nvPr/>
        </p:nvSpPr>
        <p:spPr>
          <a:xfrm>
            <a:off x="5248703" y="2282035"/>
            <a:ext cx="3920463" cy="7974503"/>
          </a:xfrm>
          <a:custGeom>
            <a:avLst/>
            <a:gdLst/>
            <a:ahLst/>
            <a:cxnLst/>
            <a:rect l="l" t="t" r="r" b="b"/>
            <a:pathLst>
              <a:path w="3920463" h="7974503">
                <a:moveTo>
                  <a:pt x="0" y="0"/>
                </a:moveTo>
                <a:lnTo>
                  <a:pt x="3920463" y="0"/>
                </a:lnTo>
                <a:lnTo>
                  <a:pt x="3920463" y="7974503"/>
                </a:lnTo>
                <a:lnTo>
                  <a:pt x="0" y="7974503"/>
                </a:lnTo>
                <a:lnTo>
                  <a:pt x="0" y="0"/>
                </a:lnTo>
                <a:close/>
              </a:path>
            </a:pathLst>
          </a:custGeom>
          <a:blipFill>
            <a:blip r:embed="rId6"/>
            <a:stretch>
              <a:fillRect/>
            </a:stretch>
          </a:blipFill>
        </p:spPr>
      </p:sp>
      <p:sp>
        <p:nvSpPr>
          <p:cNvPr id="10" name="Freeform 10"/>
          <p:cNvSpPr/>
          <p:nvPr/>
        </p:nvSpPr>
        <p:spPr>
          <a:xfrm>
            <a:off x="9407291" y="2316233"/>
            <a:ext cx="3864414" cy="7974503"/>
          </a:xfrm>
          <a:custGeom>
            <a:avLst/>
            <a:gdLst/>
            <a:ahLst/>
            <a:cxnLst/>
            <a:rect l="l" t="t" r="r" b="b"/>
            <a:pathLst>
              <a:path w="3864414" h="7974503">
                <a:moveTo>
                  <a:pt x="0" y="0"/>
                </a:moveTo>
                <a:lnTo>
                  <a:pt x="3864414" y="0"/>
                </a:lnTo>
                <a:lnTo>
                  <a:pt x="3864414" y="7974503"/>
                </a:lnTo>
                <a:lnTo>
                  <a:pt x="0" y="7974503"/>
                </a:lnTo>
                <a:lnTo>
                  <a:pt x="0" y="0"/>
                </a:lnTo>
                <a:close/>
              </a:path>
            </a:pathLst>
          </a:custGeom>
          <a:blipFill>
            <a:blip r:embed="rId7"/>
            <a:stretch>
              <a:fillRect/>
            </a:stretch>
          </a:blipFill>
        </p:spPr>
      </p:sp>
      <p:sp>
        <p:nvSpPr>
          <p:cNvPr id="11" name="Freeform 11"/>
          <p:cNvSpPr/>
          <p:nvPr/>
        </p:nvSpPr>
        <p:spPr>
          <a:xfrm>
            <a:off x="13509830" y="2319969"/>
            <a:ext cx="3901727" cy="7970767"/>
          </a:xfrm>
          <a:custGeom>
            <a:avLst/>
            <a:gdLst/>
            <a:ahLst/>
            <a:cxnLst/>
            <a:rect l="l" t="t" r="r" b="b"/>
            <a:pathLst>
              <a:path w="3901727" h="7970767">
                <a:moveTo>
                  <a:pt x="0" y="0"/>
                </a:moveTo>
                <a:lnTo>
                  <a:pt x="3901727" y="0"/>
                </a:lnTo>
                <a:lnTo>
                  <a:pt x="3901727" y="7970767"/>
                </a:lnTo>
                <a:lnTo>
                  <a:pt x="0" y="7970767"/>
                </a:lnTo>
                <a:lnTo>
                  <a:pt x="0" y="0"/>
                </a:lnTo>
                <a:close/>
              </a:path>
            </a:pathLst>
          </a:custGeom>
          <a:blipFill>
            <a:blip r:embed="rId8"/>
            <a:stretch>
              <a:fillRect/>
            </a:stretch>
          </a:blipFill>
        </p:spPr>
      </p:sp>
      <p:sp>
        <p:nvSpPr>
          <p:cNvPr id="12" name="TextBox 12"/>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移动端-百宝箱</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3" name="TextBox 13"/>
          <p:cNvSpPr txBox="1"/>
          <p:nvPr/>
        </p:nvSpPr>
        <p:spPr>
          <a:xfrm>
            <a:off x="8677809" y="972311"/>
            <a:ext cx="8581491" cy="713108"/>
          </a:xfrm>
          <a:prstGeom prst="rect">
            <a:avLst/>
          </a:prstGeom>
        </p:spPr>
        <p:txBody>
          <a:bodyPr lIns="0" tIns="0" rIns="0" bIns="0" rtlCol="0" anchor="t">
            <a:spAutoFit/>
          </a:bodyPr>
          <a:lstStyle/>
          <a:p>
            <a:pPr algn="r">
              <a:lnSpc>
                <a:spcPts val="6400"/>
              </a:lnSpc>
            </a:pPr>
            <a:r>
              <a:rPr lang="en-US" sz="32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校园资讯·交通信息·开放时间·校园群</a:t>
            </a:r>
            <a:endParaRPr lang="en-US" sz="32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1452880" y="2358033"/>
            <a:ext cx="4005566" cy="7928967"/>
          </a:xfrm>
          <a:custGeom>
            <a:avLst/>
            <a:gdLst/>
            <a:ahLst/>
            <a:cxnLst/>
            <a:rect l="l" t="t" r="r" b="b"/>
            <a:pathLst>
              <a:path w="4005566" h="7928967">
                <a:moveTo>
                  <a:pt x="0" y="0"/>
                </a:moveTo>
                <a:lnTo>
                  <a:pt x="4005566" y="0"/>
                </a:lnTo>
                <a:lnTo>
                  <a:pt x="4005566" y="7928967"/>
                </a:lnTo>
                <a:lnTo>
                  <a:pt x="0" y="7928967"/>
                </a:lnTo>
                <a:lnTo>
                  <a:pt x="0" y="0"/>
                </a:lnTo>
                <a:close/>
              </a:path>
            </a:pathLst>
          </a:custGeom>
          <a:blipFill>
            <a:blip r:embed="rId5"/>
            <a:stretch>
              <a:fillRect/>
            </a:stretch>
          </a:blipFill>
        </p:spPr>
      </p:sp>
      <p:sp>
        <p:nvSpPr>
          <p:cNvPr id="9" name="Freeform 9"/>
          <p:cNvSpPr/>
          <p:nvPr/>
        </p:nvSpPr>
        <p:spPr>
          <a:xfrm>
            <a:off x="6346989" y="2358033"/>
            <a:ext cx="3998426" cy="7928967"/>
          </a:xfrm>
          <a:custGeom>
            <a:avLst/>
            <a:gdLst/>
            <a:ahLst/>
            <a:cxnLst/>
            <a:rect l="l" t="t" r="r" b="b"/>
            <a:pathLst>
              <a:path w="3998426" h="7928967">
                <a:moveTo>
                  <a:pt x="0" y="0"/>
                </a:moveTo>
                <a:lnTo>
                  <a:pt x="3998426" y="0"/>
                </a:lnTo>
                <a:lnTo>
                  <a:pt x="3998426" y="7928967"/>
                </a:lnTo>
                <a:lnTo>
                  <a:pt x="0" y="7928967"/>
                </a:lnTo>
                <a:lnTo>
                  <a:pt x="0" y="0"/>
                </a:lnTo>
                <a:close/>
              </a:path>
            </a:pathLst>
          </a:custGeom>
          <a:blipFill>
            <a:blip r:embed="rId6"/>
            <a:stretch>
              <a:fillRect/>
            </a:stretch>
          </a:blipFill>
        </p:spPr>
      </p:sp>
      <p:sp>
        <p:nvSpPr>
          <p:cNvPr id="10" name="TextBox 10"/>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移动端-导航</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1" name="TextBox 11"/>
          <p:cNvSpPr txBox="1"/>
          <p:nvPr/>
        </p:nvSpPr>
        <p:spPr>
          <a:xfrm>
            <a:off x="10875735" y="1581590"/>
            <a:ext cx="6497865" cy="8576313"/>
          </a:xfrm>
          <a:prstGeom prst="rect">
            <a:avLst/>
          </a:prstGeom>
        </p:spPr>
        <p:txBody>
          <a:bodyPr lIns="0" tIns="0" rIns="0" bIns="0" rtlCol="0" anchor="t">
            <a:spAutoFit/>
          </a:bodyPr>
          <a:lstStyle/>
          <a:p>
            <a:pPr algn="just">
              <a:lnSpc>
                <a:spcPts val="7000"/>
              </a:lnSpc>
            </a:pPr>
            <a:r>
              <a:rPr lang="en-US" sz="35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最短路径推荐算法</a:t>
            </a:r>
            <a:endParaRPr lang="en-US" sz="35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marL="604520" lvl="1" indent="-302260" algn="just">
              <a:lnSpc>
                <a:spcPts val="5600"/>
              </a:lnSpc>
              <a:buFont typeface="Arial" panose="020B0604020202020204"/>
              <a:buChar char="•"/>
            </a:pPr>
            <a:r>
              <a:rPr lang="en-US" sz="28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是</a:t>
            </a:r>
            <a:r>
              <a:rPr lang="en-US" sz="28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一种基于改进的Dijkstra算法的无向图最短路径解法。</a:t>
            </a:r>
            <a:endParaRPr lang="en-US" sz="28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04520" lvl="1" indent="-302260" algn="just">
              <a:lnSpc>
                <a:spcPts val="5600"/>
              </a:lnSpc>
              <a:buFont typeface="Arial" panose="020B0604020202020204"/>
              <a:buChar char="•"/>
            </a:pPr>
            <a:r>
              <a:rPr lang="en-US" sz="28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通过邻接表来有效地存储和管理图的结构，利用优先队列（最小堆）来动态更新和处理顶点的最短路径信息。</a:t>
            </a:r>
            <a:endParaRPr lang="en-US" sz="28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04520" lvl="1" indent="-302260" algn="just">
              <a:lnSpc>
                <a:spcPts val="5600"/>
              </a:lnSpc>
              <a:buFont typeface="Arial" panose="020B0604020202020204"/>
              <a:buChar char="•"/>
            </a:pPr>
            <a:r>
              <a:rPr lang="en-US" sz="28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每次从优先队列中取出当前距离起点最近的顶点，然后更新其相邻顶点的最短路径距离和路径。</a:t>
            </a:r>
            <a:endParaRPr lang="en-US" sz="28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marL="604520" lvl="1" indent="-302260" algn="just">
              <a:lnSpc>
                <a:spcPts val="5600"/>
              </a:lnSpc>
              <a:buFont typeface="Arial" panose="020B0604020202020204"/>
              <a:buChar char="•"/>
            </a:pPr>
            <a:r>
              <a:rPr lang="en-US" sz="28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有效地处理大规模图的路径搜索问题，并在发现最短路径后通过回溯重新构建出完整路径。</a:t>
            </a:r>
            <a:endParaRPr lang="en-US" sz="28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10800000">
            <a:off x="14490486" y="-1802279"/>
            <a:ext cx="5332099" cy="5332099"/>
          </a:xfrm>
          <a:custGeom>
            <a:avLst/>
            <a:gdLst/>
            <a:ahLst/>
            <a:cxnLst/>
            <a:rect l="l" t="t" r="r" b="b"/>
            <a:pathLst>
              <a:path w="5332099" h="5332099">
                <a:moveTo>
                  <a:pt x="0" y="0"/>
                </a:moveTo>
                <a:lnTo>
                  <a:pt x="5332098" y="0"/>
                </a:lnTo>
                <a:lnTo>
                  <a:pt x="5332098" y="5332098"/>
                </a:lnTo>
                <a:lnTo>
                  <a:pt x="0" y="5332098"/>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3">
              <a:extLst>
                <a:ext uri="{96DAC541-7B7A-43D3-8B79-37D633B846F1}">
                  <asvg:svgBlip xmlns:asvg="http://schemas.microsoft.com/office/drawing/2016/SVG/main" r:embed="rId4"/>
                </a:ext>
              </a:extLst>
            </a:blip>
            <a:stretch>
              <a:fillRect r="-122994"/>
            </a:stretch>
          </a:blipFill>
        </p:spPr>
      </p:sp>
      <p:sp>
        <p:nvSpPr>
          <p:cNvPr id="4" name="Freeform 4"/>
          <p:cNvSpPr/>
          <p:nvPr/>
        </p:nvSpPr>
        <p:spPr>
          <a:xfrm rot="5400000">
            <a:off x="9819182" y="-3703789"/>
            <a:ext cx="11814762" cy="11814762"/>
          </a:xfrm>
          <a:custGeom>
            <a:avLst/>
            <a:gdLst/>
            <a:ahLst/>
            <a:cxnLst/>
            <a:rect l="l" t="t" r="r" b="b"/>
            <a:pathLst>
              <a:path w="11814762" h="11814762">
                <a:moveTo>
                  <a:pt x="0" y="0"/>
                </a:moveTo>
                <a:lnTo>
                  <a:pt x="11814762" y="0"/>
                </a:lnTo>
                <a:lnTo>
                  <a:pt x="11814762" y="11814762"/>
                </a:lnTo>
                <a:lnTo>
                  <a:pt x="0" y="118147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0800000">
            <a:off x="-3343288" y="5505310"/>
            <a:ext cx="7147989" cy="7147989"/>
          </a:xfrm>
          <a:custGeom>
            <a:avLst/>
            <a:gdLst/>
            <a:ahLst/>
            <a:cxnLst/>
            <a:rect l="l" t="t" r="r" b="b"/>
            <a:pathLst>
              <a:path w="7147989" h="7147989">
                <a:moveTo>
                  <a:pt x="0" y="0"/>
                </a:moveTo>
                <a:lnTo>
                  <a:pt x="7147989" y="0"/>
                </a:lnTo>
                <a:lnTo>
                  <a:pt x="7147989" y="7147989"/>
                </a:lnTo>
                <a:lnTo>
                  <a:pt x="0" y="7147989"/>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6" name="Freeform 6"/>
          <p:cNvSpPr/>
          <p:nvPr/>
        </p:nvSpPr>
        <p:spPr>
          <a:xfrm rot="5400000">
            <a:off x="230706" y="5937245"/>
            <a:ext cx="7306715" cy="7306715"/>
          </a:xfrm>
          <a:custGeom>
            <a:avLst/>
            <a:gdLst/>
            <a:ahLst/>
            <a:cxnLst/>
            <a:rect l="l" t="t" r="r" b="b"/>
            <a:pathLst>
              <a:path w="7306715" h="7306715">
                <a:moveTo>
                  <a:pt x="0" y="0"/>
                </a:moveTo>
                <a:lnTo>
                  <a:pt x="7306716" y="0"/>
                </a:lnTo>
                <a:lnTo>
                  <a:pt x="7306716" y="7306715"/>
                </a:lnTo>
                <a:lnTo>
                  <a:pt x="0" y="73067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rot="0">
            <a:off x="1919441" y="2494984"/>
            <a:ext cx="5617981" cy="56179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10" name="Freeform 10"/>
          <p:cNvSpPr/>
          <p:nvPr/>
        </p:nvSpPr>
        <p:spPr>
          <a:xfrm>
            <a:off x="15931943" y="7930943"/>
            <a:ext cx="1327357" cy="1327357"/>
          </a:xfrm>
          <a:custGeom>
            <a:avLst/>
            <a:gdLst/>
            <a:ahLst/>
            <a:cxnLst/>
            <a:rect l="l" t="t" r="r" b="b"/>
            <a:pathLst>
              <a:path w="1327357" h="1327357">
                <a:moveTo>
                  <a:pt x="0" y="0"/>
                </a:moveTo>
                <a:lnTo>
                  <a:pt x="1327357" y="0"/>
                </a:lnTo>
                <a:lnTo>
                  <a:pt x="1327357" y="1327357"/>
                </a:lnTo>
                <a:lnTo>
                  <a:pt x="0" y="13273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rot="0">
            <a:off x="13605551" y="4050200"/>
            <a:ext cx="879513" cy="98281"/>
            <a:chOff x="0" y="0"/>
            <a:chExt cx="231641" cy="25885"/>
          </a:xfrm>
        </p:grpSpPr>
        <p:sp>
          <p:nvSpPr>
            <p:cNvPr id="12" name="Freeform 12"/>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2A52FF"/>
            </a:solidFill>
          </p:spPr>
        </p:sp>
        <p:sp>
          <p:nvSpPr>
            <p:cNvPr id="13" name="TextBox 13"/>
            <p:cNvSpPr txBox="1"/>
            <p:nvPr/>
          </p:nvSpPr>
          <p:spPr>
            <a:xfrm>
              <a:off x="0" y="-28575"/>
              <a:ext cx="231641" cy="54460"/>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rot="-2137571">
            <a:off x="12434087" y="1823601"/>
            <a:ext cx="774717" cy="774717"/>
          </a:xfrm>
          <a:custGeom>
            <a:avLst/>
            <a:gdLst/>
            <a:ahLst/>
            <a:cxnLst/>
            <a:rect l="l" t="t" r="r" b="b"/>
            <a:pathLst>
              <a:path w="774717" h="774717">
                <a:moveTo>
                  <a:pt x="0" y="0"/>
                </a:moveTo>
                <a:lnTo>
                  <a:pt x="774717" y="0"/>
                </a:lnTo>
                <a:lnTo>
                  <a:pt x="774717" y="774716"/>
                </a:lnTo>
                <a:lnTo>
                  <a:pt x="0" y="7747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rot="-2137571">
            <a:off x="1641513" y="2871215"/>
            <a:ext cx="774717" cy="774717"/>
          </a:xfrm>
          <a:custGeom>
            <a:avLst/>
            <a:gdLst/>
            <a:ahLst/>
            <a:cxnLst/>
            <a:rect l="l" t="t" r="r" b="b"/>
            <a:pathLst>
              <a:path w="774717" h="774717">
                <a:moveTo>
                  <a:pt x="0" y="0"/>
                </a:moveTo>
                <a:lnTo>
                  <a:pt x="774717" y="0"/>
                </a:lnTo>
                <a:lnTo>
                  <a:pt x="774717" y="774717"/>
                </a:lnTo>
                <a:lnTo>
                  <a:pt x="0" y="7747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488379" y="1721936"/>
            <a:ext cx="5376453" cy="6391029"/>
          </a:xfrm>
          <a:custGeom>
            <a:avLst/>
            <a:gdLst/>
            <a:ahLst/>
            <a:cxnLst/>
            <a:rect l="l" t="t" r="r" b="b"/>
            <a:pathLst>
              <a:path w="5376453" h="6391029">
                <a:moveTo>
                  <a:pt x="0" y="0"/>
                </a:moveTo>
                <a:lnTo>
                  <a:pt x="5376454" y="0"/>
                </a:lnTo>
                <a:lnTo>
                  <a:pt x="5376454" y="6391029"/>
                </a:lnTo>
                <a:lnTo>
                  <a:pt x="0" y="6391029"/>
                </a:lnTo>
                <a:lnTo>
                  <a:pt x="0" y="0"/>
                </a:lnTo>
                <a:close/>
              </a:path>
            </a:pathLst>
          </a:custGeom>
          <a:blipFill>
            <a:blip r:embed="rId9"/>
            <a:stretch>
              <a:fillRect/>
            </a:stretch>
          </a:blipFill>
        </p:spPr>
      </p:sp>
      <p:sp>
        <p:nvSpPr>
          <p:cNvPr id="17" name="TextBox 17"/>
          <p:cNvSpPr txBox="1"/>
          <p:nvPr/>
        </p:nvSpPr>
        <p:spPr>
          <a:xfrm>
            <a:off x="8471535" y="4513580"/>
            <a:ext cx="6966585" cy="1866900"/>
          </a:xfrm>
          <a:prstGeom prst="rect">
            <a:avLst/>
          </a:prstGeom>
        </p:spPr>
        <p:txBody>
          <a:bodyPr wrap="square" lIns="0" tIns="0" rIns="0" bIns="0" rtlCol="0" anchor="t">
            <a:spAutoFit/>
          </a:bodyPr>
          <a:lstStyle/>
          <a:p>
            <a:pPr algn="l">
              <a:lnSpc>
                <a:spcPts val="14560"/>
              </a:lnSpc>
              <a:spcBef>
                <a:spcPct val="0"/>
              </a:spcBef>
            </a:pPr>
            <a:r>
              <a:rPr lang="en-US" sz="104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团队介绍</a:t>
            </a:r>
            <a:endParaRPr lang="en-US" sz="104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8" name="TextBox 18"/>
          <p:cNvSpPr txBox="1"/>
          <p:nvPr/>
        </p:nvSpPr>
        <p:spPr>
          <a:xfrm>
            <a:off x="8471724" y="2967851"/>
            <a:ext cx="4629001" cy="1500506"/>
          </a:xfrm>
          <a:prstGeom prst="rect">
            <a:avLst/>
          </a:prstGeom>
        </p:spPr>
        <p:txBody>
          <a:bodyPr lIns="0" tIns="0" rIns="0" bIns="0" rtlCol="0" anchor="t">
            <a:spAutoFit/>
          </a:bodyPr>
          <a:lstStyle/>
          <a:p>
            <a:pPr algn="l">
              <a:lnSpc>
                <a:spcPts val="12320"/>
              </a:lnSpc>
              <a:spcBef>
                <a:spcPct val="0"/>
              </a:spcBef>
            </a:pPr>
            <a:r>
              <a:rPr lang="en-US" sz="88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PART 01</a:t>
            </a:r>
            <a:endParaRPr lang="en-US" sz="88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9" name="TextBox 19"/>
          <p:cNvSpPr txBox="1"/>
          <p:nvPr/>
        </p:nvSpPr>
        <p:spPr>
          <a:xfrm>
            <a:off x="8471724" y="6562864"/>
            <a:ext cx="7924726" cy="471805"/>
          </a:xfrm>
          <a:prstGeom prst="rect">
            <a:avLst/>
          </a:prstGeom>
        </p:spPr>
        <p:txBody>
          <a:bodyPr lIns="0" tIns="0" rIns="0" bIns="0" rtlCol="0" anchor="t">
            <a:spAutoFit/>
          </a:bodyPr>
          <a:lstStyle/>
          <a:p>
            <a:pPr algn="l">
              <a:lnSpc>
                <a:spcPts val="3920"/>
              </a:lnSpc>
              <a:spcBef>
                <a:spcPct val="0"/>
              </a:spcBef>
            </a:pPr>
            <a:r>
              <a:rPr lang="en-US" sz="2800" spc="419">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Team Introduction</a:t>
            </a:r>
            <a:endParaRPr lang="en-US" sz="2800" spc="419">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10800000">
            <a:off x="14490486" y="-1802279"/>
            <a:ext cx="5332099" cy="5332099"/>
          </a:xfrm>
          <a:custGeom>
            <a:avLst/>
            <a:gdLst/>
            <a:ahLst/>
            <a:cxnLst/>
            <a:rect l="l" t="t" r="r" b="b"/>
            <a:pathLst>
              <a:path w="5332099" h="5332099">
                <a:moveTo>
                  <a:pt x="0" y="0"/>
                </a:moveTo>
                <a:lnTo>
                  <a:pt x="5332098" y="0"/>
                </a:lnTo>
                <a:lnTo>
                  <a:pt x="5332098" y="5332098"/>
                </a:lnTo>
                <a:lnTo>
                  <a:pt x="0" y="5332098"/>
                </a:lnTo>
                <a:lnTo>
                  <a:pt x="0" y="0"/>
                </a:lnTo>
                <a:close/>
              </a:path>
            </a:pathLst>
          </a:custGeom>
          <a:blipFill>
            <a:blip r:embed="rId1">
              <a:alphaModFix amt="64000"/>
            </a:blip>
            <a:stretch>
              <a:fillRect/>
            </a:stretch>
          </a:blipFill>
        </p:spPr>
      </p:sp>
      <p:sp>
        <p:nvSpPr>
          <p:cNvPr id="3" name="Freeform 3"/>
          <p:cNvSpPr/>
          <p:nvPr/>
        </p:nvSpPr>
        <p:spPr>
          <a:xfrm rot="5400000">
            <a:off x="10172049" y="-4358488"/>
            <a:ext cx="11814762" cy="11814762"/>
          </a:xfrm>
          <a:custGeom>
            <a:avLst/>
            <a:gdLst/>
            <a:ahLst/>
            <a:cxnLst/>
            <a:rect l="l" t="t" r="r" b="b"/>
            <a:pathLst>
              <a:path w="11814762" h="11814762">
                <a:moveTo>
                  <a:pt x="0" y="0"/>
                </a:moveTo>
                <a:lnTo>
                  <a:pt x="11814763" y="0"/>
                </a:lnTo>
                <a:lnTo>
                  <a:pt x="11814763" y="11814763"/>
                </a:lnTo>
                <a:lnTo>
                  <a:pt x="0" y="11814763"/>
                </a:lnTo>
                <a:lnTo>
                  <a:pt x="0" y="0"/>
                </a:lnTo>
                <a:close/>
              </a:path>
            </a:pathLst>
          </a:custGeom>
          <a:blipFill>
            <a:blip r:embed="rId2"/>
            <a:stretch>
              <a:fillRect/>
            </a:stretch>
          </a:blipFill>
        </p:spPr>
      </p:sp>
      <p:sp>
        <p:nvSpPr>
          <p:cNvPr id="4" name="Freeform 4"/>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3"/>
            <a:stretch>
              <a:fillRect r="-122994"/>
            </a:stretch>
          </a:blipFill>
        </p:spPr>
      </p:sp>
      <p:sp>
        <p:nvSpPr>
          <p:cNvPr id="5" name="Freeform 5"/>
          <p:cNvSpPr/>
          <p:nvPr/>
        </p:nvSpPr>
        <p:spPr>
          <a:xfrm rot="-10800000">
            <a:off x="-3344616" y="5448689"/>
            <a:ext cx="7147989" cy="7147989"/>
          </a:xfrm>
          <a:custGeom>
            <a:avLst/>
            <a:gdLst/>
            <a:ahLst/>
            <a:cxnLst/>
            <a:rect l="l" t="t" r="r" b="b"/>
            <a:pathLst>
              <a:path w="7147989" h="7147989">
                <a:moveTo>
                  <a:pt x="0" y="0"/>
                </a:moveTo>
                <a:lnTo>
                  <a:pt x="7147989" y="0"/>
                </a:lnTo>
                <a:lnTo>
                  <a:pt x="7147989" y="7147990"/>
                </a:lnTo>
                <a:lnTo>
                  <a:pt x="0" y="7147990"/>
                </a:lnTo>
                <a:lnTo>
                  <a:pt x="0" y="0"/>
                </a:lnTo>
                <a:close/>
              </a:path>
            </a:pathLst>
          </a:custGeom>
          <a:blipFill>
            <a:blip r:embed="rId1">
              <a:alphaModFix amt="64000"/>
            </a:blip>
            <a:stretch>
              <a:fillRect/>
            </a:stretch>
          </a:blipFill>
        </p:spPr>
      </p:sp>
      <p:sp>
        <p:nvSpPr>
          <p:cNvPr id="6" name="Freeform 6"/>
          <p:cNvSpPr/>
          <p:nvPr/>
        </p:nvSpPr>
        <p:spPr>
          <a:xfrm rot="5400000">
            <a:off x="229378" y="5880625"/>
            <a:ext cx="7306715" cy="7306715"/>
          </a:xfrm>
          <a:custGeom>
            <a:avLst/>
            <a:gdLst/>
            <a:ahLst/>
            <a:cxnLst/>
            <a:rect l="l" t="t" r="r" b="b"/>
            <a:pathLst>
              <a:path w="7306715" h="7306715">
                <a:moveTo>
                  <a:pt x="0" y="0"/>
                </a:moveTo>
                <a:lnTo>
                  <a:pt x="7306716" y="0"/>
                </a:lnTo>
                <a:lnTo>
                  <a:pt x="7306716" y="7306715"/>
                </a:lnTo>
                <a:lnTo>
                  <a:pt x="0" y="7306715"/>
                </a:lnTo>
                <a:lnTo>
                  <a:pt x="0" y="0"/>
                </a:lnTo>
                <a:close/>
              </a:path>
            </a:pathLst>
          </a:custGeom>
          <a:blipFill>
            <a:blip r:embed="rId2"/>
            <a:stretch>
              <a:fillRect/>
            </a:stretch>
          </a:blipFill>
        </p:spPr>
      </p:sp>
      <p:grpSp>
        <p:nvGrpSpPr>
          <p:cNvPr id="7" name="Group 7"/>
          <p:cNvGrpSpPr/>
          <p:nvPr/>
        </p:nvGrpSpPr>
        <p:grpSpPr>
          <a:xfrm rot="0">
            <a:off x="1919441" y="2494984"/>
            <a:ext cx="5617981" cy="56179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0" name="Freeform 10"/>
          <p:cNvSpPr/>
          <p:nvPr/>
        </p:nvSpPr>
        <p:spPr>
          <a:xfrm>
            <a:off x="15931943" y="7930943"/>
            <a:ext cx="1327357" cy="1327357"/>
          </a:xfrm>
          <a:custGeom>
            <a:avLst/>
            <a:gdLst/>
            <a:ahLst/>
            <a:cxnLst/>
            <a:rect l="l" t="t" r="r" b="b"/>
            <a:pathLst>
              <a:path w="1327357" h="1327357">
                <a:moveTo>
                  <a:pt x="0" y="0"/>
                </a:moveTo>
                <a:lnTo>
                  <a:pt x="1327357" y="0"/>
                </a:lnTo>
                <a:lnTo>
                  <a:pt x="1327357" y="1327357"/>
                </a:lnTo>
                <a:lnTo>
                  <a:pt x="0" y="1327357"/>
                </a:lnTo>
                <a:lnTo>
                  <a:pt x="0" y="0"/>
                </a:lnTo>
                <a:close/>
              </a:path>
            </a:pathLst>
          </a:custGeom>
          <a:blipFill>
            <a:blip r:embed="rId4"/>
            <a:stretch>
              <a:fillRect/>
            </a:stretch>
          </a:blipFill>
        </p:spPr>
      </p:sp>
      <p:grpSp>
        <p:nvGrpSpPr>
          <p:cNvPr id="11" name="Group 11"/>
          <p:cNvGrpSpPr/>
          <p:nvPr/>
        </p:nvGrpSpPr>
        <p:grpSpPr>
          <a:xfrm rot="0">
            <a:off x="13605551" y="4050200"/>
            <a:ext cx="879513" cy="98281"/>
            <a:chOff x="0" y="0"/>
            <a:chExt cx="231641" cy="25885"/>
          </a:xfrm>
        </p:grpSpPr>
        <p:sp>
          <p:nvSpPr>
            <p:cNvPr id="12" name="Freeform 12"/>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2A52FF"/>
            </a:solidFill>
          </p:spPr>
        </p:sp>
        <p:sp>
          <p:nvSpPr>
            <p:cNvPr id="13" name="TextBox 13"/>
            <p:cNvSpPr txBox="1"/>
            <p:nvPr/>
          </p:nvSpPr>
          <p:spPr>
            <a:xfrm>
              <a:off x="0" y="-28575"/>
              <a:ext cx="231641" cy="54460"/>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rot="-2137571">
            <a:off x="12434087" y="1823601"/>
            <a:ext cx="774717" cy="774717"/>
          </a:xfrm>
          <a:custGeom>
            <a:avLst/>
            <a:gdLst/>
            <a:ahLst/>
            <a:cxnLst/>
            <a:rect l="l" t="t" r="r" b="b"/>
            <a:pathLst>
              <a:path w="774717" h="774717">
                <a:moveTo>
                  <a:pt x="0" y="0"/>
                </a:moveTo>
                <a:lnTo>
                  <a:pt x="774717" y="0"/>
                </a:lnTo>
                <a:lnTo>
                  <a:pt x="774717" y="774716"/>
                </a:lnTo>
                <a:lnTo>
                  <a:pt x="0" y="774716"/>
                </a:lnTo>
                <a:lnTo>
                  <a:pt x="0" y="0"/>
                </a:lnTo>
                <a:close/>
              </a:path>
            </a:pathLst>
          </a:custGeom>
          <a:blipFill>
            <a:blip r:embed="rId4"/>
            <a:stretch>
              <a:fillRect/>
            </a:stretch>
          </a:blipFill>
        </p:spPr>
      </p:sp>
      <p:sp>
        <p:nvSpPr>
          <p:cNvPr id="15" name="Freeform 15"/>
          <p:cNvSpPr/>
          <p:nvPr/>
        </p:nvSpPr>
        <p:spPr>
          <a:xfrm rot="-2137571">
            <a:off x="1793404" y="1985076"/>
            <a:ext cx="774717" cy="774717"/>
          </a:xfrm>
          <a:custGeom>
            <a:avLst/>
            <a:gdLst/>
            <a:ahLst/>
            <a:cxnLst/>
            <a:rect l="l" t="t" r="r" b="b"/>
            <a:pathLst>
              <a:path w="774717" h="774717">
                <a:moveTo>
                  <a:pt x="0" y="0"/>
                </a:moveTo>
                <a:lnTo>
                  <a:pt x="774717" y="0"/>
                </a:lnTo>
                <a:lnTo>
                  <a:pt x="774717" y="774717"/>
                </a:lnTo>
                <a:lnTo>
                  <a:pt x="0" y="774717"/>
                </a:lnTo>
                <a:lnTo>
                  <a:pt x="0" y="0"/>
                </a:lnTo>
                <a:close/>
              </a:path>
            </a:pathLst>
          </a:custGeom>
          <a:blipFill>
            <a:blip r:embed="rId4"/>
            <a:stretch>
              <a:fillRect/>
            </a:stretch>
          </a:blipFill>
        </p:spPr>
      </p:sp>
      <p:sp>
        <p:nvSpPr>
          <p:cNvPr id="16" name="Freeform 16"/>
          <p:cNvSpPr/>
          <p:nvPr/>
        </p:nvSpPr>
        <p:spPr>
          <a:xfrm>
            <a:off x="1567749" y="2372435"/>
            <a:ext cx="6648385" cy="6368780"/>
          </a:xfrm>
          <a:custGeom>
            <a:avLst/>
            <a:gdLst/>
            <a:ahLst/>
            <a:cxnLst/>
            <a:rect l="l" t="t" r="r" b="b"/>
            <a:pathLst>
              <a:path w="6648385" h="6368780">
                <a:moveTo>
                  <a:pt x="0" y="0"/>
                </a:moveTo>
                <a:lnTo>
                  <a:pt x="6648385" y="0"/>
                </a:lnTo>
                <a:lnTo>
                  <a:pt x="6648385" y="6368780"/>
                </a:lnTo>
                <a:lnTo>
                  <a:pt x="0" y="6368780"/>
                </a:lnTo>
                <a:lnTo>
                  <a:pt x="0" y="0"/>
                </a:lnTo>
                <a:close/>
              </a:path>
            </a:pathLst>
          </a:custGeom>
          <a:blipFill>
            <a:blip r:embed="rId5"/>
            <a:stretch>
              <a:fillRect/>
            </a:stretch>
          </a:blipFill>
        </p:spPr>
      </p:sp>
      <p:sp>
        <p:nvSpPr>
          <p:cNvPr id="17" name="TextBox 17"/>
          <p:cNvSpPr txBox="1"/>
          <p:nvPr/>
        </p:nvSpPr>
        <p:spPr>
          <a:xfrm>
            <a:off x="8225790" y="4565015"/>
            <a:ext cx="6820535" cy="1866900"/>
          </a:xfrm>
          <a:prstGeom prst="rect">
            <a:avLst/>
          </a:prstGeom>
        </p:spPr>
        <p:txBody>
          <a:bodyPr wrap="square" lIns="0" tIns="0" rIns="0" bIns="0" rtlCol="0" anchor="t">
            <a:spAutoFit/>
          </a:bodyPr>
          <a:lstStyle/>
          <a:p>
            <a:pPr algn="l">
              <a:lnSpc>
                <a:spcPts val="14560"/>
              </a:lnSpc>
              <a:spcBef>
                <a:spcPct val="0"/>
              </a:spcBef>
            </a:pPr>
            <a:r>
              <a:rPr lang="en-US" sz="104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创新价值</a:t>
            </a:r>
            <a:endParaRPr lang="en-US" sz="104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8" name="TextBox 18"/>
          <p:cNvSpPr txBox="1"/>
          <p:nvPr/>
        </p:nvSpPr>
        <p:spPr>
          <a:xfrm>
            <a:off x="8471724" y="2967851"/>
            <a:ext cx="4629001" cy="1500506"/>
          </a:xfrm>
          <a:prstGeom prst="rect">
            <a:avLst/>
          </a:prstGeom>
        </p:spPr>
        <p:txBody>
          <a:bodyPr lIns="0" tIns="0" rIns="0" bIns="0" rtlCol="0" anchor="t">
            <a:spAutoFit/>
          </a:bodyPr>
          <a:lstStyle/>
          <a:p>
            <a:pPr algn="l">
              <a:lnSpc>
                <a:spcPts val="12320"/>
              </a:lnSpc>
              <a:spcBef>
                <a:spcPct val="0"/>
              </a:spcBef>
            </a:pPr>
            <a:r>
              <a:rPr lang="en-US" sz="88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PART 05</a:t>
            </a:r>
            <a:endParaRPr lang="en-US" sz="88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9" name="TextBox 19"/>
          <p:cNvSpPr txBox="1"/>
          <p:nvPr/>
        </p:nvSpPr>
        <p:spPr>
          <a:xfrm>
            <a:off x="8471724" y="6562864"/>
            <a:ext cx="7924726" cy="471805"/>
          </a:xfrm>
          <a:prstGeom prst="rect">
            <a:avLst/>
          </a:prstGeom>
        </p:spPr>
        <p:txBody>
          <a:bodyPr lIns="0" tIns="0" rIns="0" bIns="0" rtlCol="0" anchor="t">
            <a:spAutoFit/>
          </a:bodyPr>
          <a:lstStyle/>
          <a:p>
            <a:pPr algn="l">
              <a:lnSpc>
                <a:spcPts val="3920"/>
              </a:lnSpc>
              <a:spcBef>
                <a:spcPct val="0"/>
              </a:spcBef>
            </a:pPr>
            <a:r>
              <a:rPr lang="en-US" sz="2800" spc="419">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Innovative value</a:t>
            </a:r>
            <a:endParaRPr lang="en-US" sz="2800" spc="419">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3655737" y="3852208"/>
            <a:ext cx="6423613" cy="6423613"/>
          </a:xfrm>
          <a:custGeom>
            <a:avLst/>
            <a:gdLst/>
            <a:ahLst/>
            <a:cxnLst/>
            <a:rect l="l" t="t" r="r" b="b"/>
            <a:pathLst>
              <a:path w="6423613" h="6423613">
                <a:moveTo>
                  <a:pt x="0" y="0"/>
                </a:moveTo>
                <a:lnTo>
                  <a:pt x="6423613" y="0"/>
                </a:lnTo>
                <a:lnTo>
                  <a:pt x="6423613" y="6423613"/>
                </a:lnTo>
                <a:lnTo>
                  <a:pt x="0" y="6423613"/>
                </a:lnTo>
                <a:lnTo>
                  <a:pt x="0" y="0"/>
                </a:lnTo>
                <a:close/>
              </a:path>
            </a:pathLst>
          </a:custGeom>
          <a:blipFill>
            <a:blip r:embed="rId1">
              <a:alphaModFix amt="65999"/>
            </a:blip>
            <a:stretch>
              <a:fillRect/>
            </a:stretch>
          </a:blipFill>
        </p:spPr>
      </p:sp>
      <p:sp>
        <p:nvSpPr>
          <p:cNvPr id="3" name="Freeform 3"/>
          <p:cNvSpPr/>
          <p:nvPr/>
        </p:nvSpPr>
        <p:spPr>
          <a:xfrm rot="5400000">
            <a:off x="14903375" y="183876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4" name="Freeform 4"/>
          <p:cNvSpPr/>
          <p:nvPr/>
        </p:nvSpPr>
        <p:spPr>
          <a:xfrm rot="5400000">
            <a:off x="-2036915" y="2282035"/>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2"/>
            <a:stretch>
              <a:fillRect/>
            </a:stretch>
          </a:blipFill>
        </p:spPr>
      </p:sp>
      <p:sp>
        <p:nvSpPr>
          <p:cNvPr id="5" name="Freeform 5"/>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3"/>
            <a:stretch>
              <a:fillRect/>
            </a:stretch>
          </a:blipFill>
        </p:spPr>
      </p:sp>
      <p:sp>
        <p:nvSpPr>
          <p:cNvPr id="6" name="Freeform 6"/>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4"/>
            <a:stretch>
              <a:fillRect r="-122994"/>
            </a:stretch>
          </a:blipFill>
        </p:spPr>
      </p:sp>
      <p:sp>
        <p:nvSpPr>
          <p:cNvPr id="7" name="Freeform 7"/>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blip>
            <a:stretch>
              <a:fillRect/>
            </a:stretch>
          </a:blipFill>
        </p:spPr>
      </p:sp>
      <p:sp>
        <p:nvSpPr>
          <p:cNvPr id="8" name="Freeform 8"/>
          <p:cNvSpPr/>
          <p:nvPr/>
        </p:nvSpPr>
        <p:spPr>
          <a:xfrm>
            <a:off x="2289811" y="4303862"/>
            <a:ext cx="13708378" cy="1679276"/>
          </a:xfrm>
          <a:custGeom>
            <a:avLst/>
            <a:gdLst/>
            <a:ahLst/>
            <a:cxnLst/>
            <a:rect l="l" t="t" r="r" b="b"/>
            <a:pathLst>
              <a:path w="13708378" h="1679276">
                <a:moveTo>
                  <a:pt x="0" y="0"/>
                </a:moveTo>
                <a:lnTo>
                  <a:pt x="13708378" y="0"/>
                </a:lnTo>
                <a:lnTo>
                  <a:pt x="13708378" y="1679276"/>
                </a:lnTo>
                <a:lnTo>
                  <a:pt x="0" y="1679276"/>
                </a:lnTo>
                <a:lnTo>
                  <a:pt x="0" y="0"/>
                </a:lnTo>
                <a:close/>
              </a:path>
            </a:pathLst>
          </a:custGeom>
          <a:blipFill>
            <a:blip r:embed="rId5"/>
            <a:stretch>
              <a:fillRect/>
            </a:stretch>
          </a:blipFill>
        </p:spPr>
      </p:sp>
      <p:sp>
        <p:nvSpPr>
          <p:cNvPr id="9" name="TextBox 9"/>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创新价值</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0" name="TextBox 10"/>
          <p:cNvSpPr txBox="1"/>
          <p:nvPr/>
        </p:nvSpPr>
        <p:spPr>
          <a:xfrm>
            <a:off x="2075180" y="6057900"/>
            <a:ext cx="2019300" cy="3180080"/>
          </a:xfrm>
          <a:prstGeom prst="rect">
            <a:avLst/>
          </a:prstGeom>
        </p:spPr>
        <p:txBody>
          <a:bodyPr wrap="square" lIns="0" tIns="0" rIns="0" bIns="0" rtlCol="0" anchor="t">
            <a:spAutoFit/>
          </a:bodyPr>
          <a:lstStyle/>
          <a:p>
            <a:pPr algn="ctr">
              <a:lnSpc>
                <a:spcPts val="6400"/>
              </a:lnSpc>
              <a:spcBef>
                <a:spcPct val="0"/>
              </a:spcBef>
            </a:pPr>
            <a:r>
              <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界面美观</a:t>
            </a:r>
            <a:endPar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algn="ctr">
              <a:lnSpc>
                <a:spcPts val="6400"/>
              </a:lnSpc>
              <a:spcBef>
                <a:spcPct val="0"/>
              </a:spcBef>
            </a:pPr>
            <a:r>
              <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交互友好</a:t>
            </a:r>
            <a:endPar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个性化</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移动端</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1" name="TextBox 11"/>
          <p:cNvSpPr txBox="1"/>
          <p:nvPr/>
        </p:nvSpPr>
        <p:spPr>
          <a:xfrm>
            <a:off x="4094480" y="1913255"/>
            <a:ext cx="3994150" cy="3128645"/>
          </a:xfrm>
          <a:prstGeom prst="rect">
            <a:avLst/>
          </a:prstGeom>
        </p:spPr>
        <p:txBody>
          <a:bodyPr wrap="square"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智能图书推荐</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校园最短路径推荐</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400"/>
              </a:lnSpc>
              <a:spcBef>
                <a:spcPct val="0"/>
              </a:spcBef>
            </a:pPr>
            <a:r>
              <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智能推荐算法</a:t>
            </a:r>
            <a:endPar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algn="ctr">
              <a:lnSpc>
                <a:spcPts val="6000"/>
              </a:lnSpc>
              <a:spcBef>
                <a:spcPct val="0"/>
              </a:spcBef>
            </a:pPr>
          </a:p>
        </p:txBody>
      </p:sp>
      <p:sp>
        <p:nvSpPr>
          <p:cNvPr id="12" name="TextBox 12"/>
          <p:cNvSpPr txBox="1"/>
          <p:nvPr/>
        </p:nvSpPr>
        <p:spPr>
          <a:xfrm>
            <a:off x="7611110" y="6093460"/>
            <a:ext cx="3114040" cy="3949700"/>
          </a:xfrm>
          <a:prstGeom prst="rect">
            <a:avLst/>
          </a:prstGeom>
        </p:spPr>
        <p:txBody>
          <a:bodyPr wrap="square" lIns="0" tIns="0" rIns="0" bIns="0" rtlCol="0" anchor="t">
            <a:spAutoFit/>
          </a:bodyPr>
          <a:lstStyle/>
          <a:p>
            <a:pPr algn="ctr">
              <a:lnSpc>
                <a:spcPts val="6400"/>
              </a:lnSpc>
              <a:spcBef>
                <a:spcPct val="0"/>
              </a:spcBef>
            </a:pPr>
            <a:r>
              <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智慧管理</a:t>
            </a:r>
            <a:endPar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algn="ctr">
              <a:lnSpc>
                <a:spcPts val="6400"/>
              </a:lnSpc>
              <a:spcBef>
                <a:spcPct val="0"/>
              </a:spcBef>
            </a:pPr>
            <a:r>
              <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高效服务</a:t>
            </a:r>
            <a:endPar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  时时更新数据</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分析师生行为</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p>
        </p:txBody>
      </p:sp>
      <p:sp>
        <p:nvSpPr>
          <p:cNvPr id="13" name="TextBox 13"/>
          <p:cNvSpPr txBox="1"/>
          <p:nvPr/>
        </p:nvSpPr>
        <p:spPr>
          <a:xfrm>
            <a:off x="9906000" y="419100"/>
            <a:ext cx="4549140" cy="4667885"/>
          </a:xfrm>
          <a:prstGeom prst="rect">
            <a:avLst/>
          </a:prstGeom>
        </p:spPr>
        <p:txBody>
          <a:bodyPr wrap="square"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学生老师答疑对接</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学生管理员事物对接</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用户管理员订餐对接</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完整知识体系</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400"/>
              </a:lnSpc>
              <a:spcBef>
                <a:spcPct val="0"/>
              </a:spcBef>
            </a:pPr>
            <a:r>
              <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业务对接</a:t>
            </a:r>
            <a:endPar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algn="ctr">
              <a:lnSpc>
                <a:spcPts val="6000"/>
              </a:lnSpc>
              <a:spcBef>
                <a:spcPct val="0"/>
              </a:spcBef>
            </a:pPr>
          </a:p>
        </p:txBody>
      </p:sp>
      <p:sp>
        <p:nvSpPr>
          <p:cNvPr id="14" name="TextBox 14"/>
          <p:cNvSpPr txBox="1"/>
          <p:nvPr/>
        </p:nvSpPr>
        <p:spPr>
          <a:xfrm>
            <a:off x="13625830" y="6093460"/>
            <a:ext cx="3336290" cy="820420"/>
          </a:xfrm>
          <a:prstGeom prst="rect">
            <a:avLst/>
          </a:prstGeom>
        </p:spPr>
        <p:txBody>
          <a:bodyPr wrap="square" lIns="0" tIns="0" rIns="0" bIns="0" rtlCol="0" anchor="t">
            <a:spAutoFit/>
          </a:bodyPr>
          <a:lstStyle/>
          <a:p>
            <a:pPr algn="ctr">
              <a:lnSpc>
                <a:spcPts val="6400"/>
              </a:lnSpc>
              <a:spcBef>
                <a:spcPct val="0"/>
              </a:spcBef>
            </a:pPr>
            <a:r>
              <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智慧助手全覆盖</a:t>
            </a:r>
            <a:endParaRPr lang="en-US" sz="32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p:txBody>
      </p:sp>
      <p:sp>
        <p:nvSpPr>
          <p:cNvPr id="15" name="TextBox 15"/>
          <p:cNvSpPr txBox="1"/>
          <p:nvPr/>
        </p:nvSpPr>
        <p:spPr>
          <a:xfrm>
            <a:off x="12762230" y="7077075"/>
            <a:ext cx="2713990" cy="2308225"/>
          </a:xfrm>
          <a:prstGeom prst="rect">
            <a:avLst/>
          </a:prstGeom>
        </p:spPr>
        <p:txBody>
          <a:bodyPr wrap="square"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校园助手</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成绩分析助手</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菜品推荐助手</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
        <p:nvSpPr>
          <p:cNvPr id="16" name="TextBox 16"/>
          <p:cNvSpPr txBox="1"/>
          <p:nvPr/>
        </p:nvSpPr>
        <p:spPr>
          <a:xfrm>
            <a:off x="15403830" y="7077075"/>
            <a:ext cx="2587625" cy="2308225"/>
          </a:xfrm>
          <a:prstGeom prst="rect">
            <a:avLst/>
          </a:prstGeom>
        </p:spPr>
        <p:txBody>
          <a:bodyPr wrap="square" lIns="0" tIns="0" rIns="0" bIns="0" rtlCol="0" anchor="t">
            <a:spAutoFit/>
          </a:bodyPr>
          <a:lstStyle/>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营养分析助手</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模拟面试助手</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a:p>
            <a:pPr algn="ctr">
              <a:lnSpc>
                <a:spcPts val="6000"/>
              </a:lnSpc>
              <a:spcBef>
                <a:spcPct val="0"/>
              </a:spcBef>
            </a:pPr>
            <a:r>
              <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健康计划助手</a:t>
            </a:r>
            <a:endParaRPr lang="en-US" sz="3000">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0">
            <a:off x="-3931836" y="-4515735"/>
            <a:ext cx="23545614" cy="16135216"/>
            <a:chOff x="0" y="0"/>
            <a:chExt cx="31394152" cy="21513622"/>
          </a:xfrm>
        </p:grpSpPr>
        <p:sp>
          <p:nvSpPr>
            <p:cNvPr id="3" name="Freeform 3"/>
            <p:cNvSpPr/>
            <p:nvPr/>
          </p:nvSpPr>
          <p:spPr>
            <a:xfrm rot="2843100">
              <a:off x="2342041" y="2342041"/>
              <a:ext cx="11341917" cy="11341917"/>
            </a:xfrm>
            <a:custGeom>
              <a:avLst/>
              <a:gdLst/>
              <a:ahLst/>
              <a:cxnLst/>
              <a:rect l="l" t="t" r="r" b="b"/>
              <a:pathLst>
                <a:path w="11341917" h="11341917">
                  <a:moveTo>
                    <a:pt x="0" y="0"/>
                  </a:moveTo>
                  <a:lnTo>
                    <a:pt x="11341917" y="0"/>
                  </a:lnTo>
                  <a:lnTo>
                    <a:pt x="11341917" y="11341917"/>
                  </a:lnTo>
                  <a:lnTo>
                    <a:pt x="0" y="11341917"/>
                  </a:lnTo>
                  <a:lnTo>
                    <a:pt x="0" y="0"/>
                  </a:lnTo>
                  <a:close/>
                </a:path>
              </a:pathLst>
            </a:custGeom>
            <a:blipFill>
              <a:blip r:embed="rId1">
                <a:alphaModFix amt="65999"/>
              </a:blip>
              <a:stretch>
                <a:fillRect/>
              </a:stretch>
            </a:blipFill>
          </p:spPr>
        </p:sp>
        <p:sp>
          <p:nvSpPr>
            <p:cNvPr id="4" name="Freeform 4"/>
            <p:cNvSpPr/>
            <p:nvPr/>
          </p:nvSpPr>
          <p:spPr>
            <a:xfrm rot="-10800000">
              <a:off x="21588277" y="11707747"/>
              <a:ext cx="9805875" cy="9805875"/>
            </a:xfrm>
            <a:custGeom>
              <a:avLst/>
              <a:gdLst/>
              <a:ahLst/>
              <a:cxnLst/>
              <a:rect l="l" t="t" r="r" b="b"/>
              <a:pathLst>
                <a:path w="9805875" h="9805875">
                  <a:moveTo>
                    <a:pt x="0" y="0"/>
                  </a:moveTo>
                  <a:lnTo>
                    <a:pt x="9805875" y="0"/>
                  </a:lnTo>
                  <a:lnTo>
                    <a:pt x="9805875" y="9805875"/>
                  </a:lnTo>
                  <a:lnTo>
                    <a:pt x="0" y="9805875"/>
                  </a:lnTo>
                  <a:lnTo>
                    <a:pt x="0" y="0"/>
                  </a:lnTo>
                  <a:close/>
                </a:path>
              </a:pathLst>
            </a:custGeom>
            <a:blipFill>
              <a:blip r:embed="rId1">
                <a:alphaModFix amt="64000"/>
              </a:blip>
              <a:stretch>
                <a:fillRect/>
              </a:stretch>
            </a:blipFill>
          </p:spPr>
        </p:sp>
        <p:sp>
          <p:nvSpPr>
            <p:cNvPr id="5" name="Freeform 5"/>
            <p:cNvSpPr/>
            <p:nvPr/>
          </p:nvSpPr>
          <p:spPr>
            <a:xfrm rot="2843100">
              <a:off x="13385852" y="3873463"/>
              <a:ext cx="14621006" cy="14621006"/>
            </a:xfrm>
            <a:custGeom>
              <a:avLst/>
              <a:gdLst/>
              <a:ahLst/>
              <a:cxnLst/>
              <a:rect l="l" t="t" r="r" b="b"/>
              <a:pathLst>
                <a:path w="14621006" h="14621006">
                  <a:moveTo>
                    <a:pt x="0" y="0"/>
                  </a:moveTo>
                  <a:lnTo>
                    <a:pt x="14621006" y="0"/>
                  </a:lnTo>
                  <a:lnTo>
                    <a:pt x="14621006" y="14621005"/>
                  </a:lnTo>
                  <a:lnTo>
                    <a:pt x="0" y="14621005"/>
                  </a:lnTo>
                  <a:lnTo>
                    <a:pt x="0" y="0"/>
                  </a:lnTo>
                  <a:close/>
                </a:path>
              </a:pathLst>
            </a:custGeom>
            <a:blipFill>
              <a:blip r:embed="rId2"/>
              <a:stretch>
                <a:fillRect/>
              </a:stretch>
            </a:blipFill>
          </p:spPr>
        </p:sp>
      </p:grpSp>
      <p:sp>
        <p:nvSpPr>
          <p:cNvPr id="6" name="TextBox 6"/>
          <p:cNvSpPr txBox="1"/>
          <p:nvPr/>
        </p:nvSpPr>
        <p:spPr>
          <a:xfrm>
            <a:off x="1368849" y="3128097"/>
            <a:ext cx="8219970" cy="1828800"/>
          </a:xfrm>
          <a:prstGeom prst="rect">
            <a:avLst/>
          </a:prstGeom>
        </p:spPr>
        <p:txBody>
          <a:bodyPr lIns="0" tIns="0" rIns="0" bIns="0" rtlCol="0" anchor="t">
            <a:spAutoFit/>
          </a:bodyPr>
          <a:lstStyle/>
          <a:p>
            <a:pPr algn="just">
              <a:lnSpc>
                <a:spcPts val="14400"/>
              </a:lnSpc>
            </a:pPr>
            <a:r>
              <a:rPr lang="en-US" sz="120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THANKS</a:t>
            </a:r>
            <a:endParaRPr lang="en-US" sz="120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7" name="TextBox 7"/>
          <p:cNvSpPr txBox="1"/>
          <p:nvPr/>
        </p:nvSpPr>
        <p:spPr>
          <a:xfrm>
            <a:off x="1368849" y="5671272"/>
            <a:ext cx="8219970" cy="712470"/>
          </a:xfrm>
          <a:prstGeom prst="rect">
            <a:avLst/>
          </a:prstGeom>
        </p:spPr>
        <p:txBody>
          <a:bodyPr lIns="0" tIns="0" rIns="0" bIns="0" rtlCol="0" anchor="t">
            <a:spAutoFit/>
          </a:bodyPr>
          <a:lstStyle/>
          <a:p>
            <a:pPr algn="l">
              <a:lnSpc>
                <a:spcPts val="5880"/>
              </a:lnSpc>
            </a:pPr>
            <a:r>
              <a:rPr lang="en-US" sz="4200" spc="210">
                <a:solidFill>
                  <a:srgbClr val="5753EC"/>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一站式校园信息化解决方案</a:t>
            </a:r>
            <a:endParaRPr lang="en-US" sz="4200" spc="210">
              <a:solidFill>
                <a:srgbClr val="5753EC"/>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p:txBody>
      </p:sp>
      <p:grpSp>
        <p:nvGrpSpPr>
          <p:cNvPr id="8" name="Group 8"/>
          <p:cNvGrpSpPr/>
          <p:nvPr/>
        </p:nvGrpSpPr>
        <p:grpSpPr>
          <a:xfrm rot="0">
            <a:off x="7153582" y="5319"/>
            <a:ext cx="11387606" cy="9755553"/>
            <a:chOff x="0" y="0"/>
            <a:chExt cx="15183475" cy="13007404"/>
          </a:xfrm>
        </p:grpSpPr>
        <p:sp>
          <p:nvSpPr>
            <p:cNvPr id="9" name="Freeform 9"/>
            <p:cNvSpPr/>
            <p:nvPr/>
          </p:nvSpPr>
          <p:spPr>
            <a:xfrm>
              <a:off x="3900088" y="1555104"/>
              <a:ext cx="109728" cy="5486400"/>
            </a:xfrm>
            <a:custGeom>
              <a:avLst/>
              <a:gdLst/>
              <a:ahLst/>
              <a:cxnLst/>
              <a:rect l="l" t="t" r="r" b="b"/>
              <a:pathLst>
                <a:path w="109728" h="5486400">
                  <a:moveTo>
                    <a:pt x="0" y="0"/>
                  </a:moveTo>
                  <a:lnTo>
                    <a:pt x="109728" y="0"/>
                  </a:lnTo>
                  <a:lnTo>
                    <a:pt x="109728" y="5486400"/>
                  </a:lnTo>
                  <a:lnTo>
                    <a:pt x="0" y="5486400"/>
                  </a:lnTo>
                  <a:lnTo>
                    <a:pt x="0" y="0"/>
                  </a:lnTo>
                  <a:close/>
                </a:path>
              </a:pathLst>
            </a:custGeom>
            <a:blipFill>
              <a:blip r:embed="rId3"/>
              <a:stretch>
                <a:fillRect/>
              </a:stretch>
            </a:blipFill>
          </p:spPr>
        </p:sp>
        <p:sp>
          <p:nvSpPr>
            <p:cNvPr id="10" name="Freeform 10"/>
            <p:cNvSpPr/>
            <p:nvPr/>
          </p:nvSpPr>
          <p:spPr>
            <a:xfrm>
              <a:off x="10186589" y="0"/>
              <a:ext cx="142671" cy="7133554"/>
            </a:xfrm>
            <a:custGeom>
              <a:avLst/>
              <a:gdLst/>
              <a:ahLst/>
              <a:cxnLst/>
              <a:rect l="l" t="t" r="r" b="b"/>
              <a:pathLst>
                <a:path w="142671" h="7133554">
                  <a:moveTo>
                    <a:pt x="0" y="0"/>
                  </a:moveTo>
                  <a:lnTo>
                    <a:pt x="142671" y="0"/>
                  </a:lnTo>
                  <a:lnTo>
                    <a:pt x="142671" y="7133554"/>
                  </a:lnTo>
                  <a:lnTo>
                    <a:pt x="0" y="7133554"/>
                  </a:lnTo>
                  <a:lnTo>
                    <a:pt x="0" y="0"/>
                  </a:lnTo>
                  <a:close/>
                </a:path>
              </a:pathLst>
            </a:custGeom>
            <a:blipFill>
              <a:blip r:embed="rId3"/>
              <a:stretch>
                <a:fillRect/>
              </a:stretch>
            </a:blipFill>
          </p:spPr>
        </p:sp>
        <p:sp>
          <p:nvSpPr>
            <p:cNvPr id="11" name="Freeform 11"/>
            <p:cNvSpPr/>
            <p:nvPr/>
          </p:nvSpPr>
          <p:spPr>
            <a:xfrm>
              <a:off x="12774776" y="3566777"/>
              <a:ext cx="109728" cy="5486400"/>
            </a:xfrm>
            <a:custGeom>
              <a:avLst/>
              <a:gdLst/>
              <a:ahLst/>
              <a:cxnLst/>
              <a:rect l="l" t="t" r="r" b="b"/>
              <a:pathLst>
                <a:path w="109728" h="5486400">
                  <a:moveTo>
                    <a:pt x="0" y="0"/>
                  </a:moveTo>
                  <a:lnTo>
                    <a:pt x="109728" y="0"/>
                  </a:lnTo>
                  <a:lnTo>
                    <a:pt x="109728" y="5486400"/>
                  </a:lnTo>
                  <a:lnTo>
                    <a:pt x="0" y="5486400"/>
                  </a:lnTo>
                  <a:lnTo>
                    <a:pt x="0" y="0"/>
                  </a:lnTo>
                  <a:close/>
                </a:path>
              </a:pathLst>
            </a:custGeom>
            <a:blipFill>
              <a:blip r:embed="rId3"/>
              <a:stretch>
                <a:fillRect/>
              </a:stretch>
            </a:blipFill>
          </p:spPr>
        </p:sp>
        <p:sp>
          <p:nvSpPr>
            <p:cNvPr id="12" name="Freeform 12"/>
            <p:cNvSpPr/>
            <p:nvPr/>
          </p:nvSpPr>
          <p:spPr>
            <a:xfrm>
              <a:off x="4492416" y="414934"/>
              <a:ext cx="7591738" cy="8350911"/>
            </a:xfrm>
            <a:custGeom>
              <a:avLst/>
              <a:gdLst/>
              <a:ahLst/>
              <a:cxnLst/>
              <a:rect l="l" t="t" r="r" b="b"/>
              <a:pathLst>
                <a:path w="7591738" h="8350911">
                  <a:moveTo>
                    <a:pt x="0" y="0"/>
                  </a:moveTo>
                  <a:lnTo>
                    <a:pt x="7591738" y="0"/>
                  </a:lnTo>
                  <a:lnTo>
                    <a:pt x="7591738" y="8350911"/>
                  </a:lnTo>
                  <a:lnTo>
                    <a:pt x="0" y="8350911"/>
                  </a:lnTo>
                  <a:lnTo>
                    <a:pt x="0" y="0"/>
                  </a:lnTo>
                  <a:close/>
                </a:path>
              </a:pathLst>
            </a:custGeom>
            <a:blipFill>
              <a:blip r:embed="rId4"/>
              <a:stretch>
                <a:fillRect/>
              </a:stretch>
            </a:blipFill>
          </p:spPr>
        </p:sp>
        <p:sp>
          <p:nvSpPr>
            <p:cNvPr id="13" name="Freeform 13"/>
            <p:cNvSpPr/>
            <p:nvPr/>
          </p:nvSpPr>
          <p:spPr>
            <a:xfrm>
              <a:off x="2368074" y="1555104"/>
              <a:ext cx="3451444" cy="5486400"/>
            </a:xfrm>
            <a:custGeom>
              <a:avLst/>
              <a:gdLst/>
              <a:ahLst/>
              <a:cxnLst/>
              <a:rect l="l" t="t" r="r" b="b"/>
              <a:pathLst>
                <a:path w="3451444" h="5486400">
                  <a:moveTo>
                    <a:pt x="0" y="0"/>
                  </a:moveTo>
                  <a:lnTo>
                    <a:pt x="3451444" y="0"/>
                  </a:lnTo>
                  <a:lnTo>
                    <a:pt x="3451444" y="5486400"/>
                  </a:lnTo>
                  <a:lnTo>
                    <a:pt x="0" y="5486400"/>
                  </a:lnTo>
                  <a:lnTo>
                    <a:pt x="0" y="0"/>
                  </a:lnTo>
                  <a:close/>
                </a:path>
              </a:pathLst>
            </a:custGeom>
            <a:blipFill>
              <a:blip r:embed="rId5"/>
              <a:stretch>
                <a:fillRect/>
              </a:stretch>
            </a:blipFill>
          </p:spPr>
        </p:sp>
        <p:sp>
          <p:nvSpPr>
            <p:cNvPr id="14" name="Freeform 14"/>
            <p:cNvSpPr/>
            <p:nvPr/>
          </p:nvSpPr>
          <p:spPr>
            <a:xfrm>
              <a:off x="4936143" y="6309977"/>
              <a:ext cx="1766750" cy="1211027"/>
            </a:xfrm>
            <a:custGeom>
              <a:avLst/>
              <a:gdLst/>
              <a:ahLst/>
              <a:cxnLst/>
              <a:rect l="l" t="t" r="r" b="b"/>
              <a:pathLst>
                <a:path w="1766750" h="1211027">
                  <a:moveTo>
                    <a:pt x="0" y="0"/>
                  </a:moveTo>
                  <a:lnTo>
                    <a:pt x="1766750" y="0"/>
                  </a:lnTo>
                  <a:lnTo>
                    <a:pt x="1766750" y="1211027"/>
                  </a:lnTo>
                  <a:lnTo>
                    <a:pt x="0" y="1211027"/>
                  </a:lnTo>
                  <a:lnTo>
                    <a:pt x="0" y="0"/>
                  </a:lnTo>
                  <a:close/>
                </a:path>
              </a:pathLst>
            </a:custGeom>
            <a:blipFill>
              <a:blip r:embed="rId6"/>
              <a:stretch>
                <a:fillRect/>
              </a:stretch>
            </a:blipFill>
          </p:spPr>
        </p:sp>
        <p:sp>
          <p:nvSpPr>
            <p:cNvPr id="15" name="Freeform 15"/>
            <p:cNvSpPr/>
            <p:nvPr/>
          </p:nvSpPr>
          <p:spPr>
            <a:xfrm>
              <a:off x="0" y="2034604"/>
              <a:ext cx="15183475" cy="10972800"/>
            </a:xfrm>
            <a:custGeom>
              <a:avLst/>
              <a:gdLst/>
              <a:ahLst/>
              <a:cxnLst/>
              <a:rect l="l" t="t" r="r" b="b"/>
              <a:pathLst>
                <a:path w="15183475" h="10972800">
                  <a:moveTo>
                    <a:pt x="0" y="0"/>
                  </a:moveTo>
                  <a:lnTo>
                    <a:pt x="15183475" y="0"/>
                  </a:lnTo>
                  <a:lnTo>
                    <a:pt x="15183475" y="10972800"/>
                  </a:lnTo>
                  <a:lnTo>
                    <a:pt x="0" y="10972800"/>
                  </a:lnTo>
                  <a:lnTo>
                    <a:pt x="0" y="0"/>
                  </a:lnTo>
                  <a:close/>
                </a:path>
              </a:pathLst>
            </a:custGeom>
            <a:blipFill>
              <a:blip r:embed="rId7"/>
              <a:stretch>
                <a:fillRect/>
              </a:stretch>
            </a:blipFill>
          </p:spPr>
        </p:sp>
      </p:grpSp>
      <p:grpSp>
        <p:nvGrpSpPr>
          <p:cNvPr id="16" name="Group 16"/>
          <p:cNvGrpSpPr/>
          <p:nvPr/>
        </p:nvGrpSpPr>
        <p:grpSpPr>
          <a:xfrm rot="0">
            <a:off x="1368849" y="2573806"/>
            <a:ext cx="879513" cy="98281"/>
            <a:chOff x="0" y="0"/>
            <a:chExt cx="231641" cy="25885"/>
          </a:xfrm>
        </p:grpSpPr>
        <p:sp>
          <p:nvSpPr>
            <p:cNvPr id="17" name="Freeform 17"/>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5753EC"/>
            </a:solidFill>
          </p:spPr>
        </p:sp>
        <p:sp>
          <p:nvSpPr>
            <p:cNvPr id="18" name="TextBox 18"/>
            <p:cNvSpPr txBox="1"/>
            <p:nvPr/>
          </p:nvSpPr>
          <p:spPr>
            <a:xfrm>
              <a:off x="0" y="-28575"/>
              <a:ext cx="231641" cy="54460"/>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0">
            <a:off x="1368849" y="7184088"/>
            <a:ext cx="5556912" cy="725067"/>
            <a:chOff x="0" y="0"/>
            <a:chExt cx="7409216" cy="966756"/>
          </a:xfrm>
        </p:grpSpPr>
        <p:grpSp>
          <p:nvGrpSpPr>
            <p:cNvPr id="20" name="Group 20"/>
            <p:cNvGrpSpPr/>
            <p:nvPr/>
          </p:nvGrpSpPr>
          <p:grpSpPr>
            <a:xfrm rot="0">
              <a:off x="0" y="0"/>
              <a:ext cx="7409216" cy="966756"/>
              <a:chOff x="0" y="0"/>
              <a:chExt cx="1463549" cy="190964"/>
            </a:xfrm>
          </p:grpSpPr>
          <p:sp>
            <p:nvSpPr>
              <p:cNvPr id="21" name="Freeform 21"/>
              <p:cNvSpPr/>
              <p:nvPr/>
            </p:nvSpPr>
            <p:spPr>
              <a:xfrm>
                <a:off x="0" y="0"/>
                <a:ext cx="1463549" cy="190964"/>
              </a:xfrm>
              <a:custGeom>
                <a:avLst/>
                <a:gdLst/>
                <a:ahLst/>
                <a:cxnLst/>
                <a:rect l="l" t="t" r="r" b="b"/>
                <a:pathLst>
                  <a:path w="1463549" h="190964">
                    <a:moveTo>
                      <a:pt x="71053" y="0"/>
                    </a:moveTo>
                    <a:lnTo>
                      <a:pt x="1392495" y="0"/>
                    </a:lnTo>
                    <a:cubicBezTo>
                      <a:pt x="1411340" y="0"/>
                      <a:pt x="1429413" y="7486"/>
                      <a:pt x="1442738" y="20811"/>
                    </a:cubicBezTo>
                    <a:cubicBezTo>
                      <a:pt x="1456063" y="34136"/>
                      <a:pt x="1463549" y="52209"/>
                      <a:pt x="1463549" y="71053"/>
                    </a:cubicBezTo>
                    <a:lnTo>
                      <a:pt x="1463549" y="119911"/>
                    </a:lnTo>
                    <a:cubicBezTo>
                      <a:pt x="1463549" y="159152"/>
                      <a:pt x="1431737" y="190964"/>
                      <a:pt x="1392495" y="190964"/>
                    </a:cubicBezTo>
                    <a:lnTo>
                      <a:pt x="71053" y="190964"/>
                    </a:lnTo>
                    <a:cubicBezTo>
                      <a:pt x="52209" y="190964"/>
                      <a:pt x="34136" y="183478"/>
                      <a:pt x="20811" y="170153"/>
                    </a:cubicBezTo>
                    <a:cubicBezTo>
                      <a:pt x="7486" y="156828"/>
                      <a:pt x="0" y="138755"/>
                      <a:pt x="0" y="119911"/>
                    </a:cubicBezTo>
                    <a:lnTo>
                      <a:pt x="0" y="71053"/>
                    </a:lnTo>
                    <a:cubicBezTo>
                      <a:pt x="0" y="52209"/>
                      <a:pt x="7486" y="34136"/>
                      <a:pt x="20811" y="20811"/>
                    </a:cubicBezTo>
                    <a:cubicBezTo>
                      <a:pt x="34136" y="7486"/>
                      <a:pt x="52209" y="0"/>
                      <a:pt x="71053" y="0"/>
                    </a:cubicBezTo>
                    <a:close/>
                  </a:path>
                </a:pathLst>
              </a:custGeom>
              <a:solidFill>
                <a:srgbClr val="5753EC"/>
              </a:solidFill>
            </p:spPr>
          </p:sp>
          <p:sp>
            <p:nvSpPr>
              <p:cNvPr id="22" name="TextBox 22"/>
              <p:cNvSpPr txBox="1"/>
              <p:nvPr/>
            </p:nvSpPr>
            <p:spPr>
              <a:xfrm>
                <a:off x="0" y="-47625"/>
                <a:ext cx="1463549" cy="238589"/>
              </a:xfrm>
              <a:prstGeom prst="rect">
                <a:avLst/>
              </a:prstGeom>
            </p:spPr>
            <p:txBody>
              <a:bodyPr lIns="50800" tIns="50800" rIns="50800" bIns="50800" rtlCol="0" anchor="ctr"/>
              <a:lstStyle/>
              <a:p>
                <a:pPr algn="ctr">
                  <a:lnSpc>
                    <a:spcPts val="2660"/>
                  </a:lnSpc>
                  <a:spcBef>
                    <a:spcPct val="0"/>
                  </a:spcBef>
                </a:pPr>
              </a:p>
            </p:txBody>
          </p:sp>
        </p:grpSp>
        <p:sp>
          <p:nvSpPr>
            <p:cNvPr id="23" name="TextBox 23"/>
            <p:cNvSpPr txBox="1"/>
            <p:nvPr/>
          </p:nvSpPr>
          <p:spPr>
            <a:xfrm>
              <a:off x="0" y="115290"/>
              <a:ext cx="7409216" cy="688552"/>
            </a:xfrm>
            <a:prstGeom prst="rect">
              <a:avLst/>
            </a:prstGeom>
          </p:spPr>
          <p:txBody>
            <a:bodyPr lIns="0" tIns="0" rIns="0" bIns="0" rtlCol="0" anchor="t">
              <a:spAutoFit/>
            </a:bodyPr>
            <a:lstStyle/>
            <a:p>
              <a:pPr algn="ctr">
                <a:lnSpc>
                  <a:spcPts val="4480"/>
                </a:lnSpc>
              </a:pPr>
              <a:r>
                <a:rPr lang="en-US" sz="3200">
                  <a:solidFill>
                    <a:srgbClr val="FFFFFF"/>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队伍：26013300 从容应队</a:t>
              </a:r>
              <a:endParaRPr lang="en-US" sz="3200">
                <a:solidFill>
                  <a:srgbClr val="FFFFFF"/>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10800000">
            <a:off x="14490486" y="-1802279"/>
            <a:ext cx="5332099" cy="5332099"/>
          </a:xfrm>
          <a:custGeom>
            <a:avLst/>
            <a:gdLst/>
            <a:ahLst/>
            <a:cxnLst/>
            <a:rect l="l" t="t" r="r" b="b"/>
            <a:pathLst>
              <a:path w="5332099" h="5332099">
                <a:moveTo>
                  <a:pt x="0" y="0"/>
                </a:moveTo>
                <a:lnTo>
                  <a:pt x="5332098" y="0"/>
                </a:lnTo>
                <a:lnTo>
                  <a:pt x="5332098" y="5332098"/>
                </a:lnTo>
                <a:lnTo>
                  <a:pt x="0" y="5332098"/>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1159231" y="5684305"/>
            <a:ext cx="7306715" cy="7306715"/>
          </a:xfrm>
          <a:custGeom>
            <a:avLst/>
            <a:gdLst/>
            <a:ahLst/>
            <a:cxnLst/>
            <a:rect l="l" t="t" r="r" b="b"/>
            <a:pathLst>
              <a:path w="7306715" h="7306715">
                <a:moveTo>
                  <a:pt x="0" y="0"/>
                </a:moveTo>
                <a:lnTo>
                  <a:pt x="7306715" y="0"/>
                </a:lnTo>
                <a:lnTo>
                  <a:pt x="7306715" y="7306716"/>
                </a:lnTo>
                <a:lnTo>
                  <a:pt x="0" y="73067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5" name="TextBox 5"/>
          <p:cNvSpPr txBox="1"/>
          <p:nvPr/>
        </p:nvSpPr>
        <p:spPr>
          <a:xfrm>
            <a:off x="1643062" y="923925"/>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团队介绍</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6" name="Freeform 6"/>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23899" y="2530152"/>
            <a:ext cx="15040202" cy="6807511"/>
          </a:xfrm>
          <a:custGeom>
            <a:avLst/>
            <a:gdLst/>
            <a:ahLst/>
            <a:cxnLst/>
            <a:rect l="l" t="t" r="r" b="b"/>
            <a:pathLst>
              <a:path w="15040202" h="6807511">
                <a:moveTo>
                  <a:pt x="0" y="0"/>
                </a:moveTo>
                <a:lnTo>
                  <a:pt x="15040202" y="0"/>
                </a:lnTo>
                <a:lnTo>
                  <a:pt x="15040202" y="6807511"/>
                </a:lnTo>
                <a:lnTo>
                  <a:pt x="0" y="6807511"/>
                </a:lnTo>
                <a:lnTo>
                  <a:pt x="0" y="0"/>
                </a:lnTo>
                <a:close/>
              </a:path>
            </a:pathLst>
          </a:custGeom>
          <a:blipFill>
            <a:blip r:embed="rId7"/>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10800000">
            <a:off x="14490486" y="-1802279"/>
            <a:ext cx="5332099" cy="5332099"/>
          </a:xfrm>
          <a:custGeom>
            <a:avLst/>
            <a:gdLst/>
            <a:ahLst/>
            <a:cxnLst/>
            <a:rect l="l" t="t" r="r" b="b"/>
            <a:pathLst>
              <a:path w="5332099" h="5332099">
                <a:moveTo>
                  <a:pt x="0" y="0"/>
                </a:moveTo>
                <a:lnTo>
                  <a:pt x="5332098" y="0"/>
                </a:lnTo>
                <a:lnTo>
                  <a:pt x="5332098" y="5332098"/>
                </a:lnTo>
                <a:lnTo>
                  <a:pt x="0" y="5332098"/>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10172049" y="-4358488"/>
            <a:ext cx="11814762" cy="11814762"/>
          </a:xfrm>
          <a:custGeom>
            <a:avLst/>
            <a:gdLst/>
            <a:ahLst/>
            <a:cxnLst/>
            <a:rect l="l" t="t" r="r" b="b"/>
            <a:pathLst>
              <a:path w="11814762" h="11814762">
                <a:moveTo>
                  <a:pt x="0" y="0"/>
                </a:moveTo>
                <a:lnTo>
                  <a:pt x="11814763" y="0"/>
                </a:lnTo>
                <a:lnTo>
                  <a:pt x="11814763" y="11814763"/>
                </a:lnTo>
                <a:lnTo>
                  <a:pt x="0" y="118147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6567110" y="-1061800"/>
            <a:ext cx="5174949" cy="18309169"/>
          </a:xfrm>
          <a:custGeom>
            <a:avLst/>
            <a:gdLst/>
            <a:ahLst/>
            <a:cxnLst/>
            <a:rect l="l" t="t" r="r" b="b"/>
            <a:pathLst>
              <a:path w="5174949" h="18309169">
                <a:moveTo>
                  <a:pt x="0" y="0"/>
                </a:moveTo>
                <a:lnTo>
                  <a:pt x="5174949" y="0"/>
                </a:lnTo>
                <a:lnTo>
                  <a:pt x="5174949" y="18309169"/>
                </a:lnTo>
                <a:lnTo>
                  <a:pt x="0" y="18309169"/>
                </a:lnTo>
                <a:lnTo>
                  <a:pt x="0" y="0"/>
                </a:lnTo>
                <a:close/>
              </a:path>
            </a:pathLst>
          </a:custGeom>
          <a:blipFill>
            <a:blip r:embed="rId5">
              <a:extLst>
                <a:ext uri="{96DAC541-7B7A-43D3-8B79-37D633B846F1}">
                  <asvg:svgBlip xmlns:asvg="http://schemas.microsoft.com/office/drawing/2016/SVG/main" r:embed="rId6"/>
                </a:ext>
              </a:extLst>
            </a:blip>
            <a:stretch>
              <a:fillRect r="-122994"/>
            </a:stretch>
          </a:blipFill>
        </p:spPr>
      </p:sp>
      <p:sp>
        <p:nvSpPr>
          <p:cNvPr id="5" name="Freeform 5"/>
          <p:cNvSpPr/>
          <p:nvPr/>
        </p:nvSpPr>
        <p:spPr>
          <a:xfrm rot="-10800000">
            <a:off x="-3344616" y="5448689"/>
            <a:ext cx="7147989" cy="7147989"/>
          </a:xfrm>
          <a:custGeom>
            <a:avLst/>
            <a:gdLst/>
            <a:ahLst/>
            <a:cxnLst/>
            <a:rect l="l" t="t" r="r" b="b"/>
            <a:pathLst>
              <a:path w="7147989" h="7147989">
                <a:moveTo>
                  <a:pt x="0" y="0"/>
                </a:moveTo>
                <a:lnTo>
                  <a:pt x="7147989" y="0"/>
                </a:lnTo>
                <a:lnTo>
                  <a:pt x="7147989" y="7147990"/>
                </a:lnTo>
                <a:lnTo>
                  <a:pt x="0" y="7147990"/>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6" name="Freeform 6"/>
          <p:cNvSpPr/>
          <p:nvPr/>
        </p:nvSpPr>
        <p:spPr>
          <a:xfrm rot="5400000">
            <a:off x="229378" y="5880625"/>
            <a:ext cx="7306715" cy="7306715"/>
          </a:xfrm>
          <a:custGeom>
            <a:avLst/>
            <a:gdLst/>
            <a:ahLst/>
            <a:cxnLst/>
            <a:rect l="l" t="t" r="r" b="b"/>
            <a:pathLst>
              <a:path w="7306715" h="7306715">
                <a:moveTo>
                  <a:pt x="0" y="0"/>
                </a:moveTo>
                <a:lnTo>
                  <a:pt x="7306716" y="0"/>
                </a:lnTo>
                <a:lnTo>
                  <a:pt x="7306716" y="7306715"/>
                </a:lnTo>
                <a:lnTo>
                  <a:pt x="0" y="73067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0">
            <a:off x="1919441" y="2494984"/>
            <a:ext cx="5617981" cy="56179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0" name="Freeform 10"/>
          <p:cNvSpPr/>
          <p:nvPr/>
        </p:nvSpPr>
        <p:spPr>
          <a:xfrm>
            <a:off x="15931943" y="7930943"/>
            <a:ext cx="1327357" cy="1327357"/>
          </a:xfrm>
          <a:custGeom>
            <a:avLst/>
            <a:gdLst/>
            <a:ahLst/>
            <a:cxnLst/>
            <a:rect l="l" t="t" r="r" b="b"/>
            <a:pathLst>
              <a:path w="1327357" h="1327357">
                <a:moveTo>
                  <a:pt x="0" y="0"/>
                </a:moveTo>
                <a:lnTo>
                  <a:pt x="1327357" y="0"/>
                </a:lnTo>
                <a:lnTo>
                  <a:pt x="1327357" y="1327357"/>
                </a:lnTo>
                <a:lnTo>
                  <a:pt x="0" y="13273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rot="0">
            <a:off x="13605551" y="4050200"/>
            <a:ext cx="879513" cy="98281"/>
            <a:chOff x="0" y="0"/>
            <a:chExt cx="231641" cy="25885"/>
          </a:xfrm>
        </p:grpSpPr>
        <p:sp>
          <p:nvSpPr>
            <p:cNvPr id="12" name="Freeform 12"/>
            <p:cNvSpPr/>
            <p:nvPr/>
          </p:nvSpPr>
          <p:spPr>
            <a:xfrm>
              <a:off x="0" y="0"/>
              <a:ext cx="231641" cy="25885"/>
            </a:xfrm>
            <a:custGeom>
              <a:avLst/>
              <a:gdLst/>
              <a:ahLst/>
              <a:cxnLst/>
              <a:rect l="l" t="t" r="r" b="b"/>
              <a:pathLst>
                <a:path w="231641" h="25885">
                  <a:moveTo>
                    <a:pt x="12942" y="0"/>
                  </a:moveTo>
                  <a:lnTo>
                    <a:pt x="218699" y="0"/>
                  </a:lnTo>
                  <a:cubicBezTo>
                    <a:pt x="225847" y="0"/>
                    <a:pt x="231641" y="5795"/>
                    <a:pt x="231641" y="12942"/>
                  </a:cubicBezTo>
                  <a:lnTo>
                    <a:pt x="231641" y="12942"/>
                  </a:lnTo>
                  <a:cubicBezTo>
                    <a:pt x="231641" y="20090"/>
                    <a:pt x="225847" y="25885"/>
                    <a:pt x="218699" y="25885"/>
                  </a:cubicBezTo>
                  <a:lnTo>
                    <a:pt x="12942" y="25885"/>
                  </a:lnTo>
                  <a:cubicBezTo>
                    <a:pt x="5795" y="25885"/>
                    <a:pt x="0" y="20090"/>
                    <a:pt x="0" y="12942"/>
                  </a:cubicBezTo>
                  <a:lnTo>
                    <a:pt x="0" y="12942"/>
                  </a:lnTo>
                  <a:cubicBezTo>
                    <a:pt x="0" y="5795"/>
                    <a:pt x="5795" y="0"/>
                    <a:pt x="12942" y="0"/>
                  </a:cubicBezTo>
                  <a:close/>
                </a:path>
              </a:pathLst>
            </a:custGeom>
            <a:solidFill>
              <a:srgbClr val="2A52FF"/>
            </a:solidFill>
          </p:spPr>
        </p:sp>
        <p:sp>
          <p:nvSpPr>
            <p:cNvPr id="13" name="TextBox 13"/>
            <p:cNvSpPr txBox="1"/>
            <p:nvPr/>
          </p:nvSpPr>
          <p:spPr>
            <a:xfrm>
              <a:off x="0" y="-28575"/>
              <a:ext cx="231641" cy="54460"/>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rot="-2137571">
            <a:off x="12434087" y="1823601"/>
            <a:ext cx="774717" cy="774717"/>
          </a:xfrm>
          <a:custGeom>
            <a:avLst/>
            <a:gdLst/>
            <a:ahLst/>
            <a:cxnLst/>
            <a:rect l="l" t="t" r="r" b="b"/>
            <a:pathLst>
              <a:path w="774717" h="774717">
                <a:moveTo>
                  <a:pt x="0" y="0"/>
                </a:moveTo>
                <a:lnTo>
                  <a:pt x="774717" y="0"/>
                </a:lnTo>
                <a:lnTo>
                  <a:pt x="774717" y="774716"/>
                </a:lnTo>
                <a:lnTo>
                  <a:pt x="0" y="7747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rot="-2137571">
            <a:off x="1641513" y="2871215"/>
            <a:ext cx="774717" cy="774717"/>
          </a:xfrm>
          <a:custGeom>
            <a:avLst/>
            <a:gdLst/>
            <a:ahLst/>
            <a:cxnLst/>
            <a:rect l="l" t="t" r="r" b="b"/>
            <a:pathLst>
              <a:path w="774717" h="774717">
                <a:moveTo>
                  <a:pt x="0" y="0"/>
                </a:moveTo>
                <a:lnTo>
                  <a:pt x="774717" y="0"/>
                </a:lnTo>
                <a:lnTo>
                  <a:pt x="774717" y="774717"/>
                </a:lnTo>
                <a:lnTo>
                  <a:pt x="0" y="7747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640270" y="1867345"/>
            <a:ext cx="5946546" cy="6335805"/>
          </a:xfrm>
          <a:custGeom>
            <a:avLst/>
            <a:gdLst/>
            <a:ahLst/>
            <a:cxnLst/>
            <a:rect l="l" t="t" r="r" b="b"/>
            <a:pathLst>
              <a:path w="5946546" h="6335805">
                <a:moveTo>
                  <a:pt x="0" y="0"/>
                </a:moveTo>
                <a:lnTo>
                  <a:pt x="5946546" y="0"/>
                </a:lnTo>
                <a:lnTo>
                  <a:pt x="5946546" y="6335805"/>
                </a:lnTo>
                <a:lnTo>
                  <a:pt x="0" y="6335805"/>
                </a:lnTo>
                <a:lnTo>
                  <a:pt x="0" y="0"/>
                </a:lnTo>
                <a:close/>
              </a:path>
            </a:pathLst>
          </a:custGeom>
          <a:blipFill>
            <a:blip r:embed="rId9"/>
            <a:stretch>
              <a:fillRect/>
            </a:stretch>
          </a:blipFill>
        </p:spPr>
      </p:sp>
      <p:sp>
        <p:nvSpPr>
          <p:cNvPr id="17" name="TextBox 17"/>
          <p:cNvSpPr txBox="1"/>
          <p:nvPr/>
        </p:nvSpPr>
        <p:spPr>
          <a:xfrm>
            <a:off x="8471535" y="4513580"/>
            <a:ext cx="7129145" cy="1866900"/>
          </a:xfrm>
          <a:prstGeom prst="rect">
            <a:avLst/>
          </a:prstGeom>
        </p:spPr>
        <p:txBody>
          <a:bodyPr wrap="square" lIns="0" tIns="0" rIns="0" bIns="0" rtlCol="0" anchor="t">
            <a:spAutoFit/>
          </a:bodyPr>
          <a:lstStyle/>
          <a:p>
            <a:pPr algn="l">
              <a:lnSpc>
                <a:spcPts val="14560"/>
              </a:lnSpc>
              <a:spcBef>
                <a:spcPct val="0"/>
              </a:spcBef>
            </a:pPr>
            <a:r>
              <a:rPr lang="en-US" sz="104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市场分析</a:t>
            </a:r>
            <a:endParaRPr lang="en-US" sz="104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8" name="TextBox 18"/>
          <p:cNvSpPr txBox="1"/>
          <p:nvPr/>
        </p:nvSpPr>
        <p:spPr>
          <a:xfrm>
            <a:off x="8471724" y="2967851"/>
            <a:ext cx="5573583" cy="1500506"/>
          </a:xfrm>
          <a:prstGeom prst="rect">
            <a:avLst/>
          </a:prstGeom>
        </p:spPr>
        <p:txBody>
          <a:bodyPr lIns="0" tIns="0" rIns="0" bIns="0" rtlCol="0" anchor="t">
            <a:spAutoFit/>
          </a:bodyPr>
          <a:lstStyle/>
          <a:p>
            <a:pPr algn="l">
              <a:lnSpc>
                <a:spcPts val="12320"/>
              </a:lnSpc>
              <a:spcBef>
                <a:spcPct val="0"/>
              </a:spcBef>
            </a:pPr>
            <a:r>
              <a:rPr lang="en-US" sz="88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PART 02</a:t>
            </a:r>
            <a:endParaRPr lang="en-US" sz="88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9" name="TextBox 19"/>
          <p:cNvSpPr txBox="1"/>
          <p:nvPr/>
        </p:nvSpPr>
        <p:spPr>
          <a:xfrm>
            <a:off x="8471724" y="6562864"/>
            <a:ext cx="7924726" cy="471805"/>
          </a:xfrm>
          <a:prstGeom prst="rect">
            <a:avLst/>
          </a:prstGeom>
        </p:spPr>
        <p:txBody>
          <a:bodyPr lIns="0" tIns="0" rIns="0" bIns="0" rtlCol="0" anchor="t">
            <a:spAutoFit/>
          </a:bodyPr>
          <a:lstStyle/>
          <a:p>
            <a:pPr algn="l">
              <a:lnSpc>
                <a:spcPts val="3920"/>
              </a:lnSpc>
              <a:spcBef>
                <a:spcPct val="0"/>
              </a:spcBef>
            </a:pPr>
            <a:r>
              <a:rPr lang="en-US" sz="2800" spc="419">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rPr>
              <a:t>Market Analysis</a:t>
            </a:r>
            <a:endParaRPr lang="en-US" sz="2800" spc="419">
              <a:solidFill>
                <a:srgbClr val="000000"/>
              </a:solidFill>
              <a:latin typeface="思源黑体-粗体" panose="020B0400000000000000" charset="-122"/>
              <a:ea typeface="思源黑体-粗体" panose="020B0400000000000000" charset="-122"/>
              <a:cs typeface="思源黑体-粗体" panose="020B0400000000000000" charset="-122"/>
              <a:sym typeface="思源黑体-粗体" panose="020B04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5400000">
            <a:off x="13113551" y="-6309452"/>
            <a:ext cx="11814762" cy="11814762"/>
          </a:xfrm>
          <a:custGeom>
            <a:avLst/>
            <a:gdLst/>
            <a:ahLst/>
            <a:cxnLst/>
            <a:rect l="l" t="t" r="r" b="b"/>
            <a:pathLst>
              <a:path w="11814762" h="11814762">
                <a:moveTo>
                  <a:pt x="0" y="0"/>
                </a:moveTo>
                <a:lnTo>
                  <a:pt x="11814762" y="0"/>
                </a:lnTo>
                <a:lnTo>
                  <a:pt x="11814762" y="11814762"/>
                </a:lnTo>
                <a:lnTo>
                  <a:pt x="0" y="1181476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10670013" y="-3076860"/>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3343288" y="5505310"/>
            <a:ext cx="7147989" cy="7147989"/>
          </a:xfrm>
          <a:custGeom>
            <a:avLst/>
            <a:gdLst/>
            <a:ahLst/>
            <a:cxnLst/>
            <a:rect l="l" t="t" r="r" b="b"/>
            <a:pathLst>
              <a:path w="7147989" h="7147989">
                <a:moveTo>
                  <a:pt x="0" y="0"/>
                </a:moveTo>
                <a:lnTo>
                  <a:pt x="7147989" y="0"/>
                </a:lnTo>
                <a:lnTo>
                  <a:pt x="7147989" y="7147989"/>
                </a:lnTo>
                <a:lnTo>
                  <a:pt x="0" y="7147989"/>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5" name="Freeform 5"/>
          <p:cNvSpPr/>
          <p:nvPr/>
        </p:nvSpPr>
        <p:spPr>
          <a:xfrm rot="5400000">
            <a:off x="-5006059" y="3233203"/>
            <a:ext cx="8136269" cy="8136269"/>
          </a:xfrm>
          <a:custGeom>
            <a:avLst/>
            <a:gdLst/>
            <a:ahLst/>
            <a:cxnLst/>
            <a:rect l="l" t="t" r="r" b="b"/>
            <a:pathLst>
              <a:path w="8136269" h="8136269">
                <a:moveTo>
                  <a:pt x="0" y="0"/>
                </a:moveTo>
                <a:lnTo>
                  <a:pt x="8136269" y="0"/>
                </a:lnTo>
                <a:lnTo>
                  <a:pt x="8136269" y="8136269"/>
                </a:lnTo>
                <a:lnTo>
                  <a:pt x="0" y="81362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877060" y="885630"/>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系统概述</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7" name="Freeform 7"/>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3727613" y="4870613"/>
            <a:ext cx="10832774" cy="10832774"/>
          </a:xfrm>
          <a:custGeom>
            <a:avLst/>
            <a:gdLst/>
            <a:ahLst/>
            <a:cxnLst/>
            <a:rect l="l" t="t" r="r" b="b"/>
            <a:pathLst>
              <a:path w="10832774" h="10832774">
                <a:moveTo>
                  <a:pt x="0" y="0"/>
                </a:moveTo>
                <a:lnTo>
                  <a:pt x="10832774" y="0"/>
                </a:lnTo>
                <a:lnTo>
                  <a:pt x="10832774" y="10832774"/>
                </a:lnTo>
                <a:lnTo>
                  <a:pt x="0" y="108327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6051182" y="6825919"/>
            <a:ext cx="5697320" cy="4272990"/>
          </a:xfrm>
          <a:custGeom>
            <a:avLst/>
            <a:gdLst/>
            <a:ahLst/>
            <a:cxnLst/>
            <a:rect l="l" t="t" r="r" b="b"/>
            <a:pathLst>
              <a:path w="5697320" h="4272990">
                <a:moveTo>
                  <a:pt x="0" y="0"/>
                </a:moveTo>
                <a:lnTo>
                  <a:pt x="5697320" y="0"/>
                </a:lnTo>
                <a:lnTo>
                  <a:pt x="5697320" y="4272990"/>
                </a:lnTo>
                <a:lnTo>
                  <a:pt x="0" y="4272990"/>
                </a:lnTo>
                <a:lnTo>
                  <a:pt x="0" y="0"/>
                </a:lnTo>
                <a:close/>
              </a:path>
            </a:pathLst>
          </a:custGeom>
          <a:blipFill>
            <a:blip r:embed="rId9"/>
            <a:stretch>
              <a:fillRect/>
            </a:stretch>
          </a:blipFill>
        </p:spPr>
      </p:sp>
      <p:sp>
        <p:nvSpPr>
          <p:cNvPr id="10" name="Freeform 10"/>
          <p:cNvSpPr/>
          <p:nvPr/>
        </p:nvSpPr>
        <p:spPr>
          <a:xfrm>
            <a:off x="3772164" y="8024166"/>
            <a:ext cx="1519345" cy="1519345"/>
          </a:xfrm>
          <a:custGeom>
            <a:avLst/>
            <a:gdLst/>
            <a:ahLst/>
            <a:cxnLst/>
            <a:rect l="l" t="t" r="r" b="b"/>
            <a:pathLst>
              <a:path w="1519345" h="1519345">
                <a:moveTo>
                  <a:pt x="0" y="0"/>
                </a:moveTo>
                <a:lnTo>
                  <a:pt x="1519345" y="0"/>
                </a:lnTo>
                <a:lnTo>
                  <a:pt x="1519345" y="1519345"/>
                </a:lnTo>
                <a:lnTo>
                  <a:pt x="0" y="15193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4157289" y="8357118"/>
            <a:ext cx="729646" cy="853440"/>
          </a:xfrm>
          <a:custGeom>
            <a:avLst/>
            <a:gdLst/>
            <a:ahLst/>
            <a:cxnLst/>
            <a:rect l="l" t="t" r="r" b="b"/>
            <a:pathLst>
              <a:path w="729646" h="853440">
                <a:moveTo>
                  <a:pt x="0" y="0"/>
                </a:moveTo>
                <a:lnTo>
                  <a:pt x="729646" y="0"/>
                </a:lnTo>
                <a:lnTo>
                  <a:pt x="729646" y="853440"/>
                </a:lnTo>
                <a:lnTo>
                  <a:pt x="0" y="8534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8384327" y="4756573"/>
            <a:ext cx="1519345" cy="1519345"/>
          </a:xfrm>
          <a:custGeom>
            <a:avLst/>
            <a:gdLst/>
            <a:ahLst/>
            <a:cxnLst/>
            <a:rect l="l" t="t" r="r" b="b"/>
            <a:pathLst>
              <a:path w="1519345" h="1519345">
                <a:moveTo>
                  <a:pt x="0" y="0"/>
                </a:moveTo>
                <a:lnTo>
                  <a:pt x="1519346" y="0"/>
                </a:lnTo>
                <a:lnTo>
                  <a:pt x="1519346" y="1519345"/>
                </a:lnTo>
                <a:lnTo>
                  <a:pt x="0" y="15193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8705168" y="5095617"/>
            <a:ext cx="808870" cy="819385"/>
          </a:xfrm>
          <a:custGeom>
            <a:avLst/>
            <a:gdLst/>
            <a:ahLst/>
            <a:cxnLst/>
            <a:rect l="l" t="t" r="r" b="b"/>
            <a:pathLst>
              <a:path w="808870" h="819385">
                <a:moveTo>
                  <a:pt x="0" y="0"/>
                </a:moveTo>
                <a:lnTo>
                  <a:pt x="808870" y="0"/>
                </a:lnTo>
                <a:lnTo>
                  <a:pt x="808870" y="819386"/>
                </a:lnTo>
                <a:lnTo>
                  <a:pt x="0" y="8193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2975955" y="8024166"/>
            <a:ext cx="1519345" cy="1519345"/>
          </a:xfrm>
          <a:custGeom>
            <a:avLst/>
            <a:gdLst/>
            <a:ahLst/>
            <a:cxnLst/>
            <a:rect l="l" t="t" r="r" b="b"/>
            <a:pathLst>
              <a:path w="1519345" h="1519345">
                <a:moveTo>
                  <a:pt x="0" y="0"/>
                </a:moveTo>
                <a:lnTo>
                  <a:pt x="1519345" y="0"/>
                </a:lnTo>
                <a:lnTo>
                  <a:pt x="1519345" y="1519345"/>
                </a:lnTo>
                <a:lnTo>
                  <a:pt x="0" y="15193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3316858" y="8482348"/>
            <a:ext cx="837540" cy="596957"/>
          </a:xfrm>
          <a:custGeom>
            <a:avLst/>
            <a:gdLst/>
            <a:ahLst/>
            <a:cxnLst/>
            <a:rect l="l" t="t" r="r" b="b"/>
            <a:pathLst>
              <a:path w="837540" h="596957">
                <a:moveTo>
                  <a:pt x="0" y="0"/>
                </a:moveTo>
                <a:lnTo>
                  <a:pt x="837540" y="0"/>
                </a:lnTo>
                <a:lnTo>
                  <a:pt x="837540" y="596956"/>
                </a:lnTo>
                <a:lnTo>
                  <a:pt x="0" y="5969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6" name="Group 16"/>
          <p:cNvGrpSpPr/>
          <p:nvPr/>
        </p:nvGrpSpPr>
        <p:grpSpPr>
          <a:xfrm rot="0">
            <a:off x="2114190" y="4756573"/>
            <a:ext cx="3177320" cy="2254633"/>
            <a:chOff x="0" y="0"/>
            <a:chExt cx="4236426" cy="3006177"/>
          </a:xfrm>
        </p:grpSpPr>
        <p:sp>
          <p:nvSpPr>
            <p:cNvPr id="17" name="TextBox 17"/>
            <p:cNvSpPr txBox="1"/>
            <p:nvPr/>
          </p:nvSpPr>
          <p:spPr>
            <a:xfrm>
              <a:off x="0" y="-76200"/>
              <a:ext cx="4236426" cy="924561"/>
            </a:xfrm>
            <a:prstGeom prst="rect">
              <a:avLst/>
            </a:prstGeom>
          </p:spPr>
          <p:txBody>
            <a:bodyPr lIns="0" tIns="0" rIns="0" bIns="0" rtlCol="0" anchor="t">
              <a:spAutoFit/>
            </a:bodyPr>
            <a:lstStyle/>
            <a:p>
              <a:pPr algn="ctr">
                <a:lnSpc>
                  <a:spcPts val="5880"/>
                </a:lnSpc>
                <a:spcBef>
                  <a:spcPct val="0"/>
                </a:spcBef>
              </a:pPr>
              <a:r>
                <a:rPr lang="en-US" sz="42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01 项目名称 </a:t>
              </a:r>
              <a:endParaRPr lang="en-US" sz="42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8" name="TextBox 18"/>
            <p:cNvSpPr txBox="1"/>
            <p:nvPr/>
          </p:nvSpPr>
          <p:spPr>
            <a:xfrm>
              <a:off x="0" y="995763"/>
              <a:ext cx="4236426" cy="2010414"/>
            </a:xfrm>
            <a:prstGeom prst="rect">
              <a:avLst/>
            </a:prstGeom>
          </p:spPr>
          <p:txBody>
            <a:bodyPr lIns="0" tIns="0" rIns="0" bIns="0" rtlCol="0" anchor="t">
              <a:spAutoFit/>
            </a:bodyPr>
            <a:lstStyle/>
            <a:p>
              <a:pPr algn="ctr">
                <a:lnSpc>
                  <a:spcPts val="6600"/>
                </a:lnSpc>
              </a:pPr>
              <a:r>
                <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从容大学智慧</a:t>
              </a:r>
              <a:endPar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algn="ctr">
                <a:lnSpc>
                  <a:spcPts val="6600"/>
                </a:lnSpc>
              </a:pPr>
              <a:r>
                <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校园平台</a:t>
              </a:r>
              <a:endPar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p:txBody>
        </p:sp>
      </p:grpSp>
      <p:grpSp>
        <p:nvGrpSpPr>
          <p:cNvPr id="19" name="Group 19"/>
          <p:cNvGrpSpPr/>
          <p:nvPr/>
        </p:nvGrpSpPr>
        <p:grpSpPr>
          <a:xfrm rot="0">
            <a:off x="7617286" y="1414585"/>
            <a:ext cx="2984635" cy="3083308"/>
            <a:chOff x="0" y="0"/>
            <a:chExt cx="3979513" cy="4111077"/>
          </a:xfrm>
        </p:grpSpPr>
        <p:sp>
          <p:nvSpPr>
            <p:cNvPr id="20" name="TextBox 20"/>
            <p:cNvSpPr txBox="1"/>
            <p:nvPr/>
          </p:nvSpPr>
          <p:spPr>
            <a:xfrm>
              <a:off x="0" y="995763"/>
              <a:ext cx="3979513" cy="3115314"/>
            </a:xfrm>
            <a:prstGeom prst="rect">
              <a:avLst/>
            </a:prstGeom>
          </p:spPr>
          <p:txBody>
            <a:bodyPr lIns="0" tIns="0" rIns="0" bIns="0" rtlCol="0" anchor="t">
              <a:spAutoFit/>
            </a:bodyPr>
            <a:lstStyle/>
            <a:p>
              <a:pPr algn="ctr">
                <a:lnSpc>
                  <a:spcPts val="6600"/>
                </a:lnSpc>
              </a:pPr>
              <a:r>
                <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校园</a:t>
              </a:r>
              <a:endPar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algn="ctr">
                <a:lnSpc>
                  <a:spcPts val="6600"/>
                </a:lnSpc>
              </a:pPr>
              <a:r>
                <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智慧管理</a:t>
              </a:r>
              <a:endPar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algn="ctr">
                <a:lnSpc>
                  <a:spcPts val="6600"/>
                </a:lnSpc>
              </a:pPr>
              <a:r>
                <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GPT</a:t>
              </a:r>
              <a:endPar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p:txBody>
        </p:sp>
        <p:sp>
          <p:nvSpPr>
            <p:cNvPr id="21" name="TextBox 21"/>
            <p:cNvSpPr txBox="1"/>
            <p:nvPr/>
          </p:nvSpPr>
          <p:spPr>
            <a:xfrm>
              <a:off x="0" y="-76200"/>
              <a:ext cx="3979513" cy="924561"/>
            </a:xfrm>
            <a:prstGeom prst="rect">
              <a:avLst/>
            </a:prstGeom>
          </p:spPr>
          <p:txBody>
            <a:bodyPr lIns="0" tIns="0" rIns="0" bIns="0" rtlCol="0" anchor="t">
              <a:spAutoFit/>
            </a:bodyPr>
            <a:lstStyle/>
            <a:p>
              <a:pPr algn="ctr">
                <a:lnSpc>
                  <a:spcPts val="5880"/>
                </a:lnSpc>
                <a:spcBef>
                  <a:spcPct val="0"/>
                </a:spcBef>
              </a:pPr>
              <a:r>
                <a:rPr lang="en-US" sz="42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02 </a:t>
              </a:r>
              <a:r>
                <a:rPr lang="en-US" sz="42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 关键词</a:t>
              </a:r>
              <a:endParaRPr lang="en-US" sz="42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grpSp>
      <p:grpSp>
        <p:nvGrpSpPr>
          <p:cNvPr id="22" name="Group 22"/>
          <p:cNvGrpSpPr/>
          <p:nvPr/>
        </p:nvGrpSpPr>
        <p:grpSpPr>
          <a:xfrm rot="0">
            <a:off x="13316858" y="4734264"/>
            <a:ext cx="3308870" cy="3083308"/>
            <a:chOff x="0" y="0"/>
            <a:chExt cx="4411827" cy="4111077"/>
          </a:xfrm>
        </p:grpSpPr>
        <p:sp>
          <p:nvSpPr>
            <p:cNvPr id="23" name="TextBox 23"/>
            <p:cNvSpPr txBox="1"/>
            <p:nvPr/>
          </p:nvSpPr>
          <p:spPr>
            <a:xfrm>
              <a:off x="0" y="-76200"/>
              <a:ext cx="4411827" cy="924561"/>
            </a:xfrm>
            <a:prstGeom prst="rect">
              <a:avLst/>
            </a:prstGeom>
          </p:spPr>
          <p:txBody>
            <a:bodyPr lIns="0" tIns="0" rIns="0" bIns="0" rtlCol="0" anchor="t">
              <a:spAutoFit/>
            </a:bodyPr>
            <a:lstStyle/>
            <a:p>
              <a:pPr algn="ctr">
                <a:lnSpc>
                  <a:spcPts val="5880"/>
                </a:lnSpc>
                <a:spcBef>
                  <a:spcPct val="0"/>
                </a:spcBef>
              </a:pPr>
              <a:r>
                <a:rPr lang="en-US" sz="42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03 独特性</a:t>
              </a:r>
              <a:r>
                <a:rPr lang="en-US" sz="42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 </a:t>
              </a:r>
              <a:endParaRPr lang="en-US" sz="4200">
                <a:solidFill>
                  <a:srgbClr val="2A52FF"/>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24" name="TextBox 24"/>
            <p:cNvSpPr txBox="1"/>
            <p:nvPr/>
          </p:nvSpPr>
          <p:spPr>
            <a:xfrm>
              <a:off x="0" y="995763"/>
              <a:ext cx="4411827" cy="3115314"/>
            </a:xfrm>
            <a:prstGeom prst="rect">
              <a:avLst/>
            </a:prstGeom>
          </p:spPr>
          <p:txBody>
            <a:bodyPr lIns="0" tIns="0" rIns="0" bIns="0" rtlCol="0" anchor="t">
              <a:spAutoFit/>
            </a:bodyPr>
            <a:lstStyle/>
            <a:p>
              <a:pPr algn="ctr">
                <a:lnSpc>
                  <a:spcPts val="6600"/>
                </a:lnSpc>
              </a:pPr>
              <a:r>
                <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数据分析</a:t>
              </a:r>
              <a:endPar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algn="ctr">
                <a:lnSpc>
                  <a:spcPts val="6600"/>
                </a:lnSpc>
              </a:pPr>
              <a:r>
                <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个性化</a:t>
              </a:r>
              <a:endPar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a:p>
              <a:pPr algn="ctr">
                <a:lnSpc>
                  <a:spcPts val="6600"/>
                </a:lnSpc>
              </a:pPr>
              <a:r>
                <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智能助手</a:t>
              </a:r>
              <a:endParaRPr lang="en-US" sz="33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10800000">
            <a:off x="14490486" y="-1802279"/>
            <a:ext cx="5332099" cy="5332099"/>
          </a:xfrm>
          <a:custGeom>
            <a:avLst/>
            <a:gdLst/>
            <a:ahLst/>
            <a:cxnLst/>
            <a:rect l="l" t="t" r="r" b="b"/>
            <a:pathLst>
              <a:path w="5332099" h="5332099">
                <a:moveTo>
                  <a:pt x="0" y="0"/>
                </a:moveTo>
                <a:lnTo>
                  <a:pt x="5332098" y="0"/>
                </a:lnTo>
                <a:lnTo>
                  <a:pt x="5332098" y="5332098"/>
                </a:lnTo>
                <a:lnTo>
                  <a:pt x="0" y="5332098"/>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1159231" y="5684305"/>
            <a:ext cx="7306715" cy="7306715"/>
          </a:xfrm>
          <a:custGeom>
            <a:avLst/>
            <a:gdLst/>
            <a:ahLst/>
            <a:cxnLst/>
            <a:rect l="l" t="t" r="r" b="b"/>
            <a:pathLst>
              <a:path w="7306715" h="7306715">
                <a:moveTo>
                  <a:pt x="0" y="0"/>
                </a:moveTo>
                <a:lnTo>
                  <a:pt x="7306715" y="0"/>
                </a:lnTo>
                <a:lnTo>
                  <a:pt x="7306715" y="7306716"/>
                </a:lnTo>
                <a:lnTo>
                  <a:pt x="0" y="73067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3573995" y="5684305"/>
            <a:ext cx="7147989" cy="7147989"/>
          </a:xfrm>
          <a:custGeom>
            <a:avLst/>
            <a:gdLst/>
            <a:ahLst/>
            <a:cxnLst/>
            <a:rect l="l" t="t" r="r" b="b"/>
            <a:pathLst>
              <a:path w="7147989" h="7147989">
                <a:moveTo>
                  <a:pt x="0" y="0"/>
                </a:moveTo>
                <a:lnTo>
                  <a:pt x="7147990" y="0"/>
                </a:lnTo>
                <a:lnTo>
                  <a:pt x="7147990" y="7147990"/>
                </a:lnTo>
                <a:lnTo>
                  <a:pt x="0" y="7147990"/>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5" name="TextBox 5"/>
          <p:cNvSpPr txBox="1"/>
          <p:nvPr/>
        </p:nvSpPr>
        <p:spPr>
          <a:xfrm>
            <a:off x="1643062" y="923925"/>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商业画布</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6" name="Freeform 6"/>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638308" y="2894526"/>
            <a:ext cx="17011384" cy="6032248"/>
          </a:xfrm>
          <a:custGeom>
            <a:avLst/>
            <a:gdLst/>
            <a:ahLst/>
            <a:cxnLst/>
            <a:rect l="l" t="t" r="r" b="b"/>
            <a:pathLst>
              <a:path w="17011384" h="6032248">
                <a:moveTo>
                  <a:pt x="0" y="0"/>
                </a:moveTo>
                <a:lnTo>
                  <a:pt x="17011384" y="0"/>
                </a:lnTo>
                <a:lnTo>
                  <a:pt x="17011384" y="6032248"/>
                </a:lnTo>
                <a:lnTo>
                  <a:pt x="0" y="6032248"/>
                </a:lnTo>
                <a:lnTo>
                  <a:pt x="0" y="0"/>
                </a:lnTo>
                <a:close/>
              </a:path>
            </a:pathLst>
          </a:custGeom>
          <a:blipFill>
            <a:blip r:embed="rId7"/>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843100">
            <a:off x="-2908234" y="-710476"/>
            <a:ext cx="6423613" cy="6423613"/>
          </a:xfrm>
          <a:custGeom>
            <a:avLst/>
            <a:gdLst/>
            <a:ahLst/>
            <a:cxnLst/>
            <a:rect l="l" t="t" r="r" b="b"/>
            <a:pathLst>
              <a:path w="6423613" h="6423613">
                <a:moveTo>
                  <a:pt x="0" y="0"/>
                </a:moveTo>
                <a:lnTo>
                  <a:pt x="6423614" y="0"/>
                </a:lnTo>
                <a:lnTo>
                  <a:pt x="6423614" y="6423613"/>
                </a:lnTo>
                <a:lnTo>
                  <a:pt x="0" y="6423613"/>
                </a:lnTo>
                <a:lnTo>
                  <a:pt x="0" y="0"/>
                </a:lnTo>
                <a:close/>
              </a:path>
            </a:pathLst>
          </a:custGeom>
          <a:blipFill>
            <a:blip r:embed="rId1">
              <a:alphaModFix amt="65999"/>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14679440" y="5658343"/>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5577740" y="2282035"/>
            <a:ext cx="13679810" cy="13679810"/>
          </a:xfrm>
          <a:custGeom>
            <a:avLst/>
            <a:gdLst/>
            <a:ahLst/>
            <a:cxnLst/>
            <a:rect l="l" t="t" r="r" b="b"/>
            <a:pathLst>
              <a:path w="13679810" h="13679810">
                <a:moveTo>
                  <a:pt x="0" y="0"/>
                </a:moveTo>
                <a:lnTo>
                  <a:pt x="13679810" y="0"/>
                </a:lnTo>
                <a:lnTo>
                  <a:pt x="13679810" y="13679810"/>
                </a:lnTo>
                <a:lnTo>
                  <a:pt x="0" y="13679810"/>
                </a:lnTo>
                <a:lnTo>
                  <a:pt x="0" y="0"/>
                </a:lnTo>
                <a:close/>
              </a:path>
            </a:pathLst>
          </a:custGeom>
          <a:blipFill>
            <a:blip r:embed="rId1">
              <a:alphaModFix amt="64000"/>
              <a:extLst>
                <a:ext uri="{96DAC541-7B7A-43D3-8B79-37D633B846F1}">
                  <asvg:svgBlip xmlns:asvg="http://schemas.microsoft.com/office/drawing/2016/SVG/main" r:embed="rId2"/>
                </a:ext>
              </a:extLst>
            </a:blip>
            <a:stretch>
              <a:fillRect/>
            </a:stretch>
          </a:blipFill>
        </p:spPr>
      </p:sp>
      <p:sp>
        <p:nvSpPr>
          <p:cNvPr id="5" name="Freeform 5"/>
          <p:cNvSpPr/>
          <p:nvPr/>
        </p:nvSpPr>
        <p:spPr>
          <a:xfrm rot="5400000">
            <a:off x="-910071" y="-2633789"/>
            <a:ext cx="6131230" cy="6131230"/>
          </a:xfrm>
          <a:custGeom>
            <a:avLst/>
            <a:gdLst/>
            <a:ahLst/>
            <a:cxnLst/>
            <a:rect l="l" t="t" r="r" b="b"/>
            <a:pathLst>
              <a:path w="6131230" h="6131230">
                <a:moveTo>
                  <a:pt x="0" y="0"/>
                </a:moveTo>
                <a:lnTo>
                  <a:pt x="6131230" y="0"/>
                </a:lnTo>
                <a:lnTo>
                  <a:pt x="6131230" y="6131230"/>
                </a:lnTo>
                <a:lnTo>
                  <a:pt x="0" y="6131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400000">
            <a:off x="16081043" y="1420274"/>
            <a:ext cx="861761" cy="861761"/>
          </a:xfrm>
          <a:custGeom>
            <a:avLst/>
            <a:gdLst/>
            <a:ahLst/>
            <a:cxnLst/>
            <a:rect l="l" t="t" r="r" b="b"/>
            <a:pathLst>
              <a:path w="861761" h="861761">
                <a:moveTo>
                  <a:pt x="0" y="0"/>
                </a:moveTo>
                <a:lnTo>
                  <a:pt x="861762" y="0"/>
                </a:lnTo>
                <a:lnTo>
                  <a:pt x="861762" y="861761"/>
                </a:lnTo>
                <a:lnTo>
                  <a:pt x="0" y="861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9121940"/>
            <a:ext cx="10342794" cy="112830"/>
          </a:xfrm>
          <a:custGeom>
            <a:avLst/>
            <a:gdLst/>
            <a:ahLst/>
            <a:cxnLst/>
            <a:rect l="l" t="t" r="r" b="b"/>
            <a:pathLst>
              <a:path w="10342794" h="112830">
                <a:moveTo>
                  <a:pt x="0" y="0"/>
                </a:moveTo>
                <a:lnTo>
                  <a:pt x="10342794" y="0"/>
                </a:lnTo>
                <a:lnTo>
                  <a:pt x="10342794" y="112830"/>
                </a:lnTo>
                <a:lnTo>
                  <a:pt x="0" y="1128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rot="0">
            <a:off x="1345195" y="2909873"/>
            <a:ext cx="15597609" cy="6558076"/>
            <a:chOff x="0" y="0"/>
            <a:chExt cx="4108012" cy="1727230"/>
          </a:xfrm>
        </p:grpSpPr>
        <p:sp>
          <p:nvSpPr>
            <p:cNvPr id="9" name="Freeform 9"/>
            <p:cNvSpPr/>
            <p:nvPr/>
          </p:nvSpPr>
          <p:spPr>
            <a:xfrm>
              <a:off x="0" y="0"/>
              <a:ext cx="4108012" cy="1727230"/>
            </a:xfrm>
            <a:custGeom>
              <a:avLst/>
              <a:gdLst/>
              <a:ahLst/>
              <a:cxnLst/>
              <a:rect l="l" t="t" r="r" b="b"/>
              <a:pathLst>
                <a:path w="4108012" h="1727230">
                  <a:moveTo>
                    <a:pt x="25314" y="0"/>
                  </a:moveTo>
                  <a:lnTo>
                    <a:pt x="4082698" y="0"/>
                  </a:lnTo>
                  <a:cubicBezTo>
                    <a:pt x="4096679" y="0"/>
                    <a:pt x="4108012" y="11333"/>
                    <a:pt x="4108012" y="25314"/>
                  </a:cubicBezTo>
                  <a:lnTo>
                    <a:pt x="4108012" y="1701916"/>
                  </a:lnTo>
                  <a:cubicBezTo>
                    <a:pt x="4108012" y="1715896"/>
                    <a:pt x="4096679" y="1727230"/>
                    <a:pt x="4082698" y="1727230"/>
                  </a:cubicBezTo>
                  <a:lnTo>
                    <a:pt x="25314" y="1727230"/>
                  </a:lnTo>
                  <a:cubicBezTo>
                    <a:pt x="18600" y="1727230"/>
                    <a:pt x="12162" y="1724563"/>
                    <a:pt x="7414" y="1719816"/>
                  </a:cubicBezTo>
                  <a:cubicBezTo>
                    <a:pt x="2667" y="1715068"/>
                    <a:pt x="0" y="1708630"/>
                    <a:pt x="0" y="1701916"/>
                  </a:cubicBezTo>
                  <a:lnTo>
                    <a:pt x="0" y="25314"/>
                  </a:lnTo>
                  <a:cubicBezTo>
                    <a:pt x="0" y="11333"/>
                    <a:pt x="11333" y="0"/>
                    <a:pt x="25314" y="0"/>
                  </a:cubicBezTo>
                  <a:close/>
                </a:path>
              </a:pathLst>
            </a:custGeom>
            <a:solidFill>
              <a:srgbClr val="FFFFFF"/>
            </a:solidFill>
            <a:ln cap="rnd">
              <a:noFill/>
              <a:prstDash val="solid"/>
              <a:round/>
            </a:ln>
          </p:spPr>
        </p:sp>
        <p:sp>
          <p:nvSpPr>
            <p:cNvPr id="10" name="TextBox 10"/>
            <p:cNvSpPr txBox="1"/>
            <p:nvPr/>
          </p:nvSpPr>
          <p:spPr>
            <a:xfrm>
              <a:off x="0" y="-47625"/>
              <a:ext cx="4108012" cy="1774855"/>
            </a:xfrm>
            <a:prstGeom prst="rect">
              <a:avLst/>
            </a:prstGeom>
          </p:spPr>
          <p:txBody>
            <a:bodyPr lIns="50800" tIns="50800" rIns="50800" bIns="50800" rtlCol="0" anchor="ctr"/>
            <a:lstStyle/>
            <a:p>
              <a:pPr marL="410210" lvl="1" indent="-205105" algn="l">
                <a:lnSpc>
                  <a:spcPts val="2660"/>
                </a:lnSpc>
                <a:buFont typeface="Arial" panose="020B0604020202020204"/>
                <a:buChar char="•"/>
              </a:pPr>
            </a:p>
          </p:txBody>
        </p:sp>
      </p:grpSp>
      <p:sp>
        <p:nvSpPr>
          <p:cNvPr id="11" name="Freeform 11"/>
          <p:cNvSpPr/>
          <p:nvPr/>
        </p:nvSpPr>
        <p:spPr>
          <a:xfrm>
            <a:off x="10582278" y="9121940"/>
            <a:ext cx="6069244" cy="112830"/>
          </a:xfrm>
          <a:custGeom>
            <a:avLst/>
            <a:gdLst/>
            <a:ahLst/>
            <a:cxnLst/>
            <a:rect l="l" t="t" r="r" b="b"/>
            <a:pathLst>
              <a:path w="6069244" h="112830">
                <a:moveTo>
                  <a:pt x="0" y="0"/>
                </a:moveTo>
                <a:lnTo>
                  <a:pt x="6069244" y="0"/>
                </a:lnTo>
                <a:lnTo>
                  <a:pt x="6069244" y="112830"/>
                </a:lnTo>
                <a:lnTo>
                  <a:pt x="0" y="112830"/>
                </a:lnTo>
                <a:lnTo>
                  <a:pt x="0" y="0"/>
                </a:lnTo>
                <a:close/>
              </a:path>
            </a:pathLst>
          </a:custGeom>
          <a:blipFill>
            <a:blip r:embed="rId7">
              <a:extLst>
                <a:ext uri="{96DAC541-7B7A-43D3-8B79-37D633B846F1}">
                  <asvg:svgBlip xmlns:asvg="http://schemas.microsoft.com/office/drawing/2016/SVG/main" r:embed="rId8"/>
                </a:ext>
              </a:extLst>
            </a:blip>
            <a:stretch>
              <a:fillRect r="-70413"/>
            </a:stretch>
          </a:blipFill>
        </p:spPr>
      </p:sp>
      <p:sp>
        <p:nvSpPr>
          <p:cNvPr id="12" name="TextBox 12"/>
          <p:cNvSpPr txBox="1"/>
          <p:nvPr/>
        </p:nvSpPr>
        <p:spPr>
          <a:xfrm>
            <a:off x="2356088" y="3713942"/>
            <a:ext cx="13575823" cy="3983357"/>
          </a:xfrm>
          <a:prstGeom prst="rect">
            <a:avLst/>
          </a:prstGeom>
        </p:spPr>
        <p:txBody>
          <a:bodyPr lIns="0" tIns="0" rIns="0" bIns="0" rtlCol="0" anchor="t">
            <a:spAutoFit/>
          </a:bodyPr>
          <a:lstStyle/>
          <a:p>
            <a:pPr algn="l">
              <a:lnSpc>
                <a:spcPts val="5400"/>
              </a:lnSpc>
              <a:spcBef>
                <a:spcPct val="0"/>
              </a:spcBef>
            </a:pPr>
            <a:r>
              <a:rPr lang="en-US" sz="27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从容大学智慧校园平台，针对各大高校在校园事物管理中的</a:t>
            </a:r>
            <a:r>
              <a:rPr lang="en-US" sz="27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基础设施、基础服务、用户管理体系不够完善</a:t>
            </a:r>
            <a:r>
              <a:rPr lang="en-US" sz="27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的问题，可以通过轻分析做出的</a:t>
            </a:r>
            <a:r>
              <a:rPr lang="en-US" sz="27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仪表盘数据展示和分析用户订餐、借书、离校等行为</a:t>
            </a:r>
            <a:r>
              <a:rPr lang="en-US" sz="27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去针对性地更好地解决他们的问题。为此，我们需要提供一个智慧校园服务系统，集合了动态领域模型、低代码套件、人工智能等技术。通过竞赛线上宣传、科研交流，我们可以将产品和服务精准地传递给客户/用户。我们通过</a:t>
            </a:r>
            <a:r>
              <a:rPr lang="en-US" sz="27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个性化首页定制、GPT智能助手以及推荐算法</a:t>
            </a:r>
            <a:r>
              <a:rPr lang="en-US" sz="27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的提供进一步增加</a:t>
            </a:r>
            <a:r>
              <a:rPr lang="en-US" sz="2700">
                <a:solidFill>
                  <a:srgbClr val="120EDB"/>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门槛优势</a:t>
            </a:r>
            <a:r>
              <a:rPr lang="en-US" sz="27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rPr>
              <a:t>，提升市场竞争力。</a:t>
            </a:r>
            <a:endParaRPr lang="en-US" sz="2700">
              <a:solidFill>
                <a:srgbClr val="000000"/>
              </a:solidFill>
              <a:latin typeface="思源黑体-粗体 Bold" panose="020B0800000000000000" charset="-122"/>
              <a:ea typeface="思源黑体-粗体 Bold" panose="020B0800000000000000" charset="-122"/>
              <a:cs typeface="思源黑体-粗体 Bold" panose="020B0800000000000000" charset="-122"/>
              <a:sym typeface="思源黑体-粗体 Bold" panose="020B0800000000000000" charset="-122"/>
            </a:endParaRPr>
          </a:p>
        </p:txBody>
      </p:sp>
      <p:sp>
        <p:nvSpPr>
          <p:cNvPr id="13" name="TextBox 13"/>
          <p:cNvSpPr txBox="1"/>
          <p:nvPr/>
        </p:nvSpPr>
        <p:spPr>
          <a:xfrm>
            <a:off x="1643062" y="923925"/>
            <a:ext cx="5309554" cy="953135"/>
          </a:xfrm>
          <a:prstGeom prst="rect">
            <a:avLst/>
          </a:prstGeom>
        </p:spPr>
        <p:txBody>
          <a:bodyPr lIns="0" tIns="0" rIns="0" bIns="0" rtlCol="0" anchor="t">
            <a:spAutoFit/>
          </a:bodyPr>
          <a:lstStyle/>
          <a:p>
            <a:pPr algn="l">
              <a:lnSpc>
                <a:spcPts val="7840"/>
              </a:lnSpc>
            </a:pPr>
            <a:r>
              <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市场分析</a:t>
            </a:r>
            <a:endParaRPr lang="en-US" sz="56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4" name="Freeform 14"/>
          <p:cNvSpPr/>
          <p:nvPr/>
        </p:nvSpPr>
        <p:spPr>
          <a:xfrm rot="5400000">
            <a:off x="1028700" y="1018985"/>
            <a:ext cx="848360" cy="848360"/>
          </a:xfrm>
          <a:custGeom>
            <a:avLst/>
            <a:gdLst/>
            <a:ahLst/>
            <a:cxnLst/>
            <a:rect l="l" t="t" r="r" b="b"/>
            <a:pathLst>
              <a:path w="848360" h="848360">
                <a:moveTo>
                  <a:pt x="0" y="0"/>
                </a:moveTo>
                <a:lnTo>
                  <a:pt x="848360" y="0"/>
                </a:lnTo>
                <a:lnTo>
                  <a:pt x="848360" y="848360"/>
                </a:lnTo>
                <a:lnTo>
                  <a:pt x="0" y="8483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ags/tag1.xml><?xml version="1.0" encoding="utf-8"?>
<p:tagLst xmlns:p="http://schemas.openxmlformats.org/presentationml/2006/main">
  <p:tag name="commondata" val="eyJoZGlkIjoiNzA0MTg2MGJlNDEzMDM1MGEzMjEwYmYwNGViOTdhYjc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2282</Words>
  <Application>WPS 演示</Application>
  <PresentationFormat>On-screen Show (4:3)</PresentationFormat>
  <Paragraphs>337</Paragraphs>
  <Slides>42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Arial</vt:lpstr>
      <vt:lpstr>宋体</vt:lpstr>
      <vt:lpstr>Wingdings</vt:lpstr>
      <vt:lpstr>思源黑体-粗体</vt:lpstr>
      <vt:lpstr>思源黑体-超粗体</vt:lpstr>
      <vt:lpstr>黑体</vt:lpstr>
      <vt:lpstr>思源黑体-粗体 Bold</vt:lpstr>
      <vt:lpstr>Arial</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蓝绿紫色商业融资3D插画现代金融分享中文演示文稿</dc:title>
  <dc:creator/>
  <cp:lastModifiedBy>林型恐镣址</cp:lastModifiedBy>
  <cp:revision>5</cp:revision>
  <dcterms:created xsi:type="dcterms:W3CDTF">2006-08-16T00:00:00Z</dcterms:created>
  <dcterms:modified xsi:type="dcterms:W3CDTF">2025-02-05T16:22:55Z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A85278FE8A2E4CE1B8A9A819B3A94F75_13</vt:lpwstr>
  </property>
  <property fmtid="{D5CDD505-2E9C-101B-9397-08002B2CF9AE}" pid="3" name="KSOProductBuildVer">
    <vt:lpwstr>2052-12.1.0.19770</vt:lpwstr>
  </property>
</Properties>
</file>